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23"/>
  </p:notesMasterIdLst>
  <p:handoutMasterIdLst>
    <p:handoutMasterId r:id="rId24"/>
  </p:handoutMasterIdLst>
  <p:sldIdLst>
    <p:sldId id="306" r:id="rId2"/>
    <p:sldId id="269" r:id="rId3"/>
    <p:sldId id="266" r:id="rId4"/>
    <p:sldId id="265" r:id="rId5"/>
    <p:sldId id="297" r:id="rId6"/>
    <p:sldId id="274" r:id="rId7"/>
    <p:sldId id="271" r:id="rId8"/>
    <p:sldId id="290" r:id="rId9"/>
    <p:sldId id="270" r:id="rId10"/>
    <p:sldId id="282" r:id="rId11"/>
    <p:sldId id="275" r:id="rId12"/>
    <p:sldId id="279" r:id="rId13"/>
    <p:sldId id="283" r:id="rId14"/>
    <p:sldId id="298" r:id="rId15"/>
    <p:sldId id="284" r:id="rId16"/>
    <p:sldId id="294" r:id="rId17"/>
    <p:sldId id="295" r:id="rId18"/>
    <p:sldId id="296" r:id="rId19"/>
    <p:sldId id="285" r:id="rId20"/>
    <p:sldId id="293" r:id="rId21"/>
    <p:sldId id="287" r:id="rId22"/>
  </p:sldIdLst>
  <p:sldSz cx="9144000" cy="6858000" type="screen4x3"/>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anose="02020603050405020304" pitchFamily="18" charset="0"/>
        <a:ea typeface="+mn-ea"/>
        <a:cs typeface="+mn-cs"/>
      </a:defRPr>
    </a:lvl5pPr>
    <a:lvl6pPr marL="2286000" algn="l" defTabSz="914400" rtl="0" eaLnBrk="1" latinLnBrk="0" hangingPunct="1">
      <a:defRPr sz="2800" kern="1200">
        <a:solidFill>
          <a:schemeClr val="tx1"/>
        </a:solidFill>
        <a:latin typeface="Times New Roman" panose="02020603050405020304" pitchFamily="18" charset="0"/>
        <a:ea typeface="+mn-ea"/>
        <a:cs typeface="+mn-cs"/>
      </a:defRPr>
    </a:lvl6pPr>
    <a:lvl7pPr marL="2743200" algn="l" defTabSz="914400" rtl="0" eaLnBrk="1" latinLnBrk="0" hangingPunct="1">
      <a:defRPr sz="2800" kern="1200">
        <a:solidFill>
          <a:schemeClr val="tx1"/>
        </a:solidFill>
        <a:latin typeface="Times New Roman" panose="02020603050405020304" pitchFamily="18" charset="0"/>
        <a:ea typeface="+mn-ea"/>
        <a:cs typeface="+mn-cs"/>
      </a:defRPr>
    </a:lvl7pPr>
    <a:lvl8pPr marL="3200400" algn="l" defTabSz="914400" rtl="0" eaLnBrk="1" latinLnBrk="0" hangingPunct="1">
      <a:defRPr sz="2800" kern="1200">
        <a:solidFill>
          <a:schemeClr val="tx1"/>
        </a:solidFill>
        <a:latin typeface="Times New Roman" panose="02020603050405020304" pitchFamily="18" charset="0"/>
        <a:ea typeface="+mn-ea"/>
        <a:cs typeface="+mn-cs"/>
      </a:defRPr>
    </a:lvl8pPr>
    <a:lvl9pPr marL="3657600" algn="l" defTabSz="914400" rtl="0" eaLnBrk="1" latinLnBrk="0" hangingPunct="1">
      <a:defRPr sz="28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C6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9" autoAdjust="0"/>
    <p:restoredTop sz="94680" autoAdjust="0"/>
  </p:normalViewPr>
  <p:slideViewPr>
    <p:cSldViewPr snapToGrid="0">
      <p:cViewPr varScale="1">
        <p:scale>
          <a:sx n="84" d="100"/>
          <a:sy n="84" d="100"/>
        </p:scale>
        <p:origin x="1426" y="77"/>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notesViewPr>
    <p:cSldViewPr snapToGrid="0">
      <p:cViewPr varScale="1">
        <p:scale>
          <a:sx n="66" d="100"/>
          <a:sy n="66" d="100"/>
        </p:scale>
        <p:origin x="-864"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768115942028986"/>
          <c:y val="9.8484848484848481E-2"/>
          <c:w val="0.6985507246376812"/>
          <c:h val="0.54545454545454541"/>
        </c:manualLayout>
      </c:layout>
      <c:scatterChart>
        <c:scatterStyle val="lineMarker"/>
        <c:varyColors val="0"/>
        <c:ser>
          <c:idx val="0"/>
          <c:order val="0"/>
          <c:tx>
            <c:strRef>
              <c:f>Sheet1!$C$1</c:f>
              <c:strCache>
                <c:ptCount val="1"/>
                <c:pt idx="0">
                  <c:v>02 solubility(ppm)</c:v>
                </c:pt>
              </c:strCache>
            </c:strRef>
          </c:tx>
          <c:spPr>
            <a:ln w="11129">
              <a:solidFill>
                <a:schemeClr val="accent1"/>
              </a:solidFill>
              <a:prstDash val="solid"/>
            </a:ln>
          </c:spPr>
          <c:marker>
            <c:symbol val="none"/>
          </c:marker>
          <c:xVal>
            <c:numRef>
              <c:f>Sheet1!$A$2:$A$9</c:f>
              <c:numCache>
                <c:formatCode>General</c:formatCode>
                <c:ptCount val="8"/>
                <c:pt idx="0">
                  <c:v>10</c:v>
                </c:pt>
                <c:pt idx="1">
                  <c:v>15</c:v>
                </c:pt>
                <c:pt idx="2">
                  <c:v>20</c:v>
                </c:pt>
                <c:pt idx="3">
                  <c:v>25</c:v>
                </c:pt>
                <c:pt idx="4">
                  <c:v>30</c:v>
                </c:pt>
                <c:pt idx="5">
                  <c:v>35</c:v>
                </c:pt>
                <c:pt idx="6">
                  <c:v>40</c:v>
                </c:pt>
                <c:pt idx="7">
                  <c:v>45</c:v>
                </c:pt>
              </c:numCache>
            </c:numRef>
          </c:xVal>
          <c:yVal>
            <c:numRef>
              <c:f>Sheet1!$C$2:$C$9</c:f>
              <c:numCache>
                <c:formatCode>General</c:formatCode>
                <c:ptCount val="8"/>
                <c:pt idx="0">
                  <c:v>11.28</c:v>
                </c:pt>
                <c:pt idx="1">
                  <c:v>10.07</c:v>
                </c:pt>
                <c:pt idx="2">
                  <c:v>9.08</c:v>
                </c:pt>
                <c:pt idx="3">
                  <c:v>8.26</c:v>
                </c:pt>
                <c:pt idx="4">
                  <c:v>7.57</c:v>
                </c:pt>
                <c:pt idx="5">
                  <c:v>6.98</c:v>
                </c:pt>
                <c:pt idx="6">
                  <c:v>6.47</c:v>
                </c:pt>
                <c:pt idx="7">
                  <c:v>5.95</c:v>
                </c:pt>
              </c:numCache>
            </c:numRef>
          </c:yVal>
          <c:smooth val="0"/>
          <c:extLst>
            <c:ext xmlns:c16="http://schemas.microsoft.com/office/drawing/2014/chart" uri="{C3380CC4-5D6E-409C-BE32-E72D297353CC}">
              <c16:uniqueId val="{00000000-3DC4-4989-A3CA-EF1A89731A25}"/>
            </c:ext>
          </c:extLst>
        </c:ser>
        <c:dLbls>
          <c:showLegendKey val="0"/>
          <c:showVal val="0"/>
          <c:showCatName val="0"/>
          <c:showSerName val="0"/>
          <c:showPercent val="0"/>
          <c:showBubbleSize val="0"/>
        </c:dLbls>
        <c:axId val="160983896"/>
        <c:axId val="1"/>
      </c:scatterChart>
      <c:valAx>
        <c:axId val="160983896"/>
        <c:scaling>
          <c:orientation val="minMax"/>
          <c:max val="45"/>
          <c:min val="10"/>
        </c:scaling>
        <c:delete val="0"/>
        <c:axPos val="b"/>
        <c:majorGridlines>
          <c:spPr>
            <a:ln w="1391">
              <a:solidFill>
                <a:srgbClr val="000000"/>
              </a:solidFill>
              <a:prstDash val="sysDash"/>
            </a:ln>
          </c:spPr>
        </c:majorGridlines>
        <c:title>
          <c:tx>
            <c:rich>
              <a:bodyPr/>
              <a:lstStyle/>
              <a:p>
                <a:pPr>
                  <a:defRPr sz="613" b="0" i="0" u="none" strike="noStrike" baseline="0">
                    <a:solidFill>
                      <a:schemeClr val="tx2"/>
                    </a:solidFill>
                    <a:latin typeface="Times New Roman"/>
                    <a:ea typeface="Times New Roman"/>
                    <a:cs typeface="Times New Roman"/>
                  </a:defRPr>
                </a:pPr>
                <a:r>
                  <a:rPr lang="en-US"/>
                  <a:t>Temperature (°C)</a:t>
                </a:r>
              </a:p>
            </c:rich>
          </c:tx>
          <c:layout>
            <c:manualLayout>
              <c:xMode val="edge"/>
              <c:yMode val="edge"/>
              <c:x val="0.38260869565217392"/>
              <c:y val="0.81818181818181823"/>
            </c:manualLayout>
          </c:layout>
          <c:overlay val="0"/>
          <c:spPr>
            <a:noFill/>
            <a:ln w="11129">
              <a:noFill/>
            </a:ln>
          </c:spPr>
        </c:title>
        <c:numFmt formatCode="General" sourceLinked="1"/>
        <c:majorTickMark val="cross"/>
        <c:minorTickMark val="cross"/>
        <c:tickLblPos val="nextTo"/>
        <c:spPr>
          <a:ln w="1391">
            <a:solidFill>
              <a:schemeClr val="tx1"/>
            </a:solidFill>
            <a:prstDash val="solid"/>
          </a:ln>
        </c:spPr>
        <c:txPr>
          <a:bodyPr rot="0" vert="horz"/>
          <a:lstStyle/>
          <a:p>
            <a:pPr>
              <a:defRPr sz="613" b="0" i="0" u="none" strike="noStrike" baseline="0">
                <a:solidFill>
                  <a:schemeClr val="tx2"/>
                </a:solidFill>
                <a:latin typeface="Times New Roman"/>
                <a:ea typeface="Times New Roman"/>
                <a:cs typeface="Times New Roman"/>
              </a:defRPr>
            </a:pPr>
            <a:endParaRPr lang="en-US"/>
          </a:p>
        </c:txPr>
        <c:crossAx val="1"/>
        <c:crosses val="autoZero"/>
        <c:crossBetween val="midCat"/>
      </c:valAx>
      <c:valAx>
        <c:axId val="1"/>
        <c:scaling>
          <c:orientation val="minMax"/>
          <c:min val="6"/>
        </c:scaling>
        <c:delete val="0"/>
        <c:axPos val="l"/>
        <c:majorGridlines>
          <c:spPr>
            <a:ln w="1391">
              <a:solidFill>
                <a:srgbClr val="000000"/>
              </a:solidFill>
              <a:prstDash val="sysDash"/>
            </a:ln>
          </c:spPr>
        </c:majorGridlines>
        <c:title>
          <c:tx>
            <c:rich>
              <a:bodyPr/>
              <a:lstStyle/>
              <a:p>
                <a:pPr>
                  <a:defRPr sz="613" b="0" i="0" u="none" strike="noStrike" baseline="0">
                    <a:solidFill>
                      <a:schemeClr val="tx2"/>
                    </a:solidFill>
                    <a:latin typeface="Times New Roman"/>
                    <a:ea typeface="Times New Roman"/>
                    <a:cs typeface="Times New Roman"/>
                  </a:defRPr>
                </a:pPr>
                <a:r>
                  <a:rPr lang="en-US"/>
                  <a:t>ppm</a:t>
                </a:r>
              </a:p>
            </c:rich>
          </c:tx>
          <c:layout>
            <c:manualLayout>
              <c:xMode val="edge"/>
              <c:yMode val="edge"/>
              <c:x val="2.8985507246376812E-2"/>
              <c:y val="0.29166666666666669"/>
            </c:manualLayout>
          </c:layout>
          <c:overlay val="0"/>
          <c:spPr>
            <a:noFill/>
            <a:ln w="11129">
              <a:noFill/>
            </a:ln>
          </c:spPr>
        </c:title>
        <c:numFmt formatCode="General" sourceLinked="1"/>
        <c:majorTickMark val="cross"/>
        <c:minorTickMark val="none"/>
        <c:tickLblPos val="nextTo"/>
        <c:spPr>
          <a:ln w="1391">
            <a:solidFill>
              <a:schemeClr val="tx1"/>
            </a:solidFill>
            <a:prstDash val="solid"/>
          </a:ln>
        </c:spPr>
        <c:txPr>
          <a:bodyPr rot="0" vert="horz"/>
          <a:lstStyle/>
          <a:p>
            <a:pPr>
              <a:defRPr sz="613" b="0" i="0" u="none" strike="noStrike" baseline="0">
                <a:solidFill>
                  <a:schemeClr val="tx2"/>
                </a:solidFill>
                <a:latin typeface="Times New Roman"/>
                <a:ea typeface="Times New Roman"/>
                <a:cs typeface="Times New Roman"/>
              </a:defRPr>
            </a:pPr>
            <a:endParaRPr lang="en-US"/>
          </a:p>
        </c:txPr>
        <c:crossAx val="160983896"/>
        <c:crosses val="autoZero"/>
        <c:crossBetween val="midCat"/>
      </c:valAx>
      <c:spPr>
        <a:noFill/>
        <a:ln w="5564">
          <a:solidFill>
            <a:srgbClr val="FFFFFF"/>
          </a:solidFill>
          <a:prstDash val="solid"/>
        </a:ln>
      </c:spPr>
    </c:plotArea>
    <c:plotVisOnly val="1"/>
    <c:dispBlanksAs val="gap"/>
    <c:showDLblsOverMax val="0"/>
  </c:chart>
  <c:spPr>
    <a:solidFill>
      <a:schemeClr val="bg1"/>
    </a:solidFill>
    <a:ln>
      <a:noFill/>
    </a:ln>
  </c:spPr>
  <c:txPr>
    <a:bodyPr/>
    <a:lstStyle/>
    <a:p>
      <a:pPr>
        <a:defRPr sz="613" b="0" i="0" u="none" strike="noStrike" baseline="0">
          <a:solidFill>
            <a:schemeClr val="tx2"/>
          </a:solidFill>
          <a:latin typeface="Times New Roman"/>
          <a:ea typeface="Times New Roman"/>
          <a:cs typeface="Times New Roman"/>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5824175824175827"/>
          <c:y val="0.11981566820276497"/>
          <c:w val="0.64835164835164838"/>
          <c:h val="0.52995391705069128"/>
        </c:manualLayout>
      </c:layout>
      <c:scatterChart>
        <c:scatterStyle val="lineMarker"/>
        <c:varyColors val="0"/>
        <c:ser>
          <c:idx val="0"/>
          <c:order val="0"/>
          <c:tx>
            <c:strRef>
              <c:f>Calculations!$H$1</c:f>
              <c:strCache>
                <c:ptCount val="1"/>
                <c:pt idx="0">
                  <c:v>Kvl (1/s)</c:v>
                </c:pt>
              </c:strCache>
            </c:strRef>
          </c:tx>
          <c:spPr>
            <a:ln w="17454">
              <a:noFill/>
            </a:ln>
          </c:spPr>
          <c:marker>
            <c:symbol val="diamond"/>
            <c:size val="4"/>
            <c:spPr>
              <a:solidFill>
                <a:srgbClr val="000080"/>
              </a:solidFill>
              <a:ln>
                <a:solidFill>
                  <a:srgbClr val="000080"/>
                </a:solidFill>
                <a:prstDash val="solid"/>
              </a:ln>
            </c:spPr>
          </c:marker>
          <c:xVal>
            <c:numRef>
              <c:f>Calculations!$F$2:$F$24</c:f>
              <c:numCache>
                <c:formatCode>General</c:formatCode>
                <c:ptCount val="23"/>
                <c:pt idx="0">
                  <c:v>100</c:v>
                </c:pt>
                <c:pt idx="1">
                  <c:v>200</c:v>
                </c:pt>
                <c:pt idx="2">
                  <c:v>500</c:v>
                </c:pt>
                <c:pt idx="3">
                  <c:v>1000</c:v>
                </c:pt>
                <c:pt idx="4">
                  <c:v>1500</c:v>
                </c:pt>
                <c:pt idx="5">
                  <c:v>2000</c:v>
                </c:pt>
                <c:pt idx="6">
                  <c:v>3000</c:v>
                </c:pt>
                <c:pt idx="7">
                  <c:v>4000</c:v>
                </c:pt>
                <c:pt idx="8">
                  <c:v>6000</c:v>
                </c:pt>
                <c:pt idx="9">
                  <c:v>8000</c:v>
                </c:pt>
                <c:pt idx="10">
                  <c:v>10000</c:v>
                </c:pt>
              </c:numCache>
            </c:numRef>
          </c:xVal>
          <c:yVal>
            <c:numRef>
              <c:f>Calculations!$H$2:$H$24</c:f>
              <c:numCache>
                <c:formatCode>General</c:formatCode>
                <c:ptCount val="23"/>
                <c:pt idx="0">
                  <c:v>1.4884072008289747E-3</c:v>
                </c:pt>
                <c:pt idx="1">
                  <c:v>1.7841818166038695E-3</c:v>
                </c:pt>
                <c:pt idx="2">
                  <c:v>2.7486804815800123E-3</c:v>
                </c:pt>
                <c:pt idx="3">
                  <c:v>4.4823099272231649E-3</c:v>
                </c:pt>
                <c:pt idx="4">
                  <c:v>5.6455850983257398E-3</c:v>
                </c:pt>
                <c:pt idx="5">
                  <c:v>6.6253552969158212E-3</c:v>
                </c:pt>
                <c:pt idx="6">
                  <c:v>8.6731368965923573E-3</c:v>
                </c:pt>
                <c:pt idx="7">
                  <c:v>9.1968286519988757E-3</c:v>
                </c:pt>
                <c:pt idx="8">
                  <c:v>1.0068072674049473E-2</c:v>
                </c:pt>
                <c:pt idx="9">
                  <c:v>1.043283295179572E-2</c:v>
                </c:pt>
                <c:pt idx="10">
                  <c:v>1.082308262129081E-2</c:v>
                </c:pt>
              </c:numCache>
            </c:numRef>
          </c:yVal>
          <c:smooth val="0"/>
          <c:extLst>
            <c:ext xmlns:c16="http://schemas.microsoft.com/office/drawing/2014/chart" uri="{C3380CC4-5D6E-409C-BE32-E72D297353CC}">
              <c16:uniqueId val="{00000000-808A-4607-BD74-D72C77534291}"/>
            </c:ext>
          </c:extLst>
        </c:ser>
        <c:ser>
          <c:idx val="1"/>
          <c:order val="1"/>
          <c:tx>
            <c:strRef>
              <c:f>Calculations!$I$1</c:f>
              <c:strCache>
                <c:ptCount val="1"/>
                <c:pt idx="0">
                  <c:v>Kvl model</c:v>
                </c:pt>
              </c:strCache>
            </c:strRef>
          </c:tx>
          <c:spPr>
            <a:ln w="11636">
              <a:solidFill>
                <a:srgbClr val="FF00FF"/>
              </a:solidFill>
              <a:prstDash val="solid"/>
            </a:ln>
          </c:spPr>
          <c:marker>
            <c:symbol val="none"/>
          </c:marker>
          <c:xVal>
            <c:numRef>
              <c:f>Calculations!$F$2:$F$23</c:f>
              <c:numCache>
                <c:formatCode>General</c:formatCode>
                <c:ptCount val="22"/>
                <c:pt idx="0">
                  <c:v>100</c:v>
                </c:pt>
                <c:pt idx="1">
                  <c:v>200</c:v>
                </c:pt>
                <c:pt idx="2">
                  <c:v>500</c:v>
                </c:pt>
                <c:pt idx="3">
                  <c:v>1000</c:v>
                </c:pt>
                <c:pt idx="4">
                  <c:v>1500</c:v>
                </c:pt>
                <c:pt idx="5">
                  <c:v>2000</c:v>
                </c:pt>
                <c:pt idx="6">
                  <c:v>3000</c:v>
                </c:pt>
                <c:pt idx="7">
                  <c:v>4000</c:v>
                </c:pt>
                <c:pt idx="8">
                  <c:v>6000</c:v>
                </c:pt>
                <c:pt idx="9">
                  <c:v>8000</c:v>
                </c:pt>
                <c:pt idx="10">
                  <c:v>10000</c:v>
                </c:pt>
              </c:numCache>
            </c:numRef>
          </c:xVal>
          <c:yVal>
            <c:numRef>
              <c:f>Calculations!$I$2:$I$23</c:f>
              <c:numCache>
                <c:formatCode>General</c:formatCode>
                <c:ptCount val="22"/>
                <c:pt idx="0">
                  <c:v>1.2258975702318579E-3</c:v>
                </c:pt>
                <c:pt idx="1">
                  <c:v>1.7444148948076367E-3</c:v>
                </c:pt>
                <c:pt idx="2">
                  <c:v>3.0630052752521203E-3</c:v>
                </c:pt>
                <c:pt idx="3">
                  <c:v>4.6982066795915505E-3</c:v>
                </c:pt>
                <c:pt idx="4">
                  <c:v>5.8824212645089075E-3</c:v>
                </c:pt>
                <c:pt idx="5">
                  <c:v>6.7796112577886234E-3</c:v>
                </c:pt>
                <c:pt idx="6">
                  <c:v>8.0488918678235464E-3</c:v>
                </c:pt>
                <c:pt idx="7">
                  <c:v>8.9037696386947644E-3</c:v>
                </c:pt>
                <c:pt idx="8">
                  <c:v>9.9822952858470062E-3</c:v>
                </c:pt>
                <c:pt idx="9">
                  <c:v>1.0634771639631412E-2</c:v>
                </c:pt>
                <c:pt idx="10">
                  <c:v>1.1072012790578E-2</c:v>
                </c:pt>
              </c:numCache>
            </c:numRef>
          </c:yVal>
          <c:smooth val="0"/>
          <c:extLst>
            <c:ext xmlns:c16="http://schemas.microsoft.com/office/drawing/2014/chart" uri="{C3380CC4-5D6E-409C-BE32-E72D297353CC}">
              <c16:uniqueId val="{00000001-808A-4607-BD74-D72C77534291}"/>
            </c:ext>
          </c:extLst>
        </c:ser>
        <c:dLbls>
          <c:showLegendKey val="0"/>
          <c:showVal val="0"/>
          <c:showCatName val="0"/>
          <c:showSerName val="0"/>
          <c:showPercent val="0"/>
          <c:showBubbleSize val="0"/>
        </c:dLbls>
        <c:axId val="186936424"/>
        <c:axId val="1"/>
      </c:scatterChart>
      <c:valAx>
        <c:axId val="186936424"/>
        <c:scaling>
          <c:orientation val="minMax"/>
          <c:max val="10000"/>
        </c:scaling>
        <c:delete val="0"/>
        <c:axPos val="b"/>
        <c:title>
          <c:tx>
            <c:rich>
              <a:bodyPr/>
              <a:lstStyle/>
              <a:p>
                <a:pPr>
                  <a:defRPr sz="1191" b="0" i="0" u="none" strike="noStrike" baseline="0">
                    <a:solidFill>
                      <a:srgbClr val="000000"/>
                    </a:solidFill>
                    <a:latin typeface="Times New Roman"/>
                    <a:ea typeface="Times New Roman"/>
                    <a:cs typeface="Times New Roman"/>
                  </a:defRPr>
                </a:pPr>
                <a:r>
                  <a:rPr lang="en-US" sz="1191" b="0" i="0" u="none" strike="noStrike" baseline="0">
                    <a:solidFill>
                      <a:srgbClr val="000000"/>
                    </a:solidFill>
                    <a:latin typeface="Times New Roman"/>
                    <a:cs typeface="Times New Roman"/>
                  </a:rPr>
                  <a:t>air flow rate (</a:t>
                </a:r>
                <a:r>
                  <a:rPr lang="en-US" sz="1191" b="0" i="0" u="none" strike="noStrike" baseline="0">
                    <a:solidFill>
                      <a:srgbClr val="000000"/>
                    </a:solidFill>
                    <a:latin typeface="Symbol"/>
                    <a:cs typeface="Times New Roman"/>
                  </a:rPr>
                  <a:t>m</a:t>
                </a:r>
                <a:r>
                  <a:rPr lang="en-US" sz="1191" b="0" i="0" u="none" strike="noStrike" baseline="0">
                    <a:solidFill>
                      <a:srgbClr val="000000"/>
                    </a:solidFill>
                    <a:latin typeface="Times New Roman"/>
                    <a:cs typeface="Times New Roman"/>
                  </a:rPr>
                  <a:t>mol/s)</a:t>
                </a:r>
              </a:p>
            </c:rich>
          </c:tx>
          <c:layout>
            <c:manualLayout>
              <c:xMode val="edge"/>
              <c:yMode val="edge"/>
              <c:x val="0.37087912087912089"/>
              <c:y val="0.82949308755760365"/>
            </c:manualLayout>
          </c:layout>
          <c:overlay val="0"/>
          <c:spPr>
            <a:noFill/>
            <a:ln w="23272">
              <a:noFill/>
            </a:ln>
          </c:spPr>
        </c:title>
        <c:numFmt formatCode="General" sourceLinked="1"/>
        <c:majorTickMark val="out"/>
        <c:minorTickMark val="none"/>
        <c:tickLblPos val="nextTo"/>
        <c:spPr>
          <a:ln w="2909">
            <a:solidFill>
              <a:srgbClr val="000000"/>
            </a:solidFill>
            <a:prstDash val="solid"/>
          </a:ln>
        </c:spPr>
        <c:txPr>
          <a:bodyPr rot="0" vert="horz"/>
          <a:lstStyle/>
          <a:p>
            <a:pPr>
              <a:defRPr sz="1191" b="0" i="0" u="none" strike="noStrike" baseline="0">
                <a:solidFill>
                  <a:srgbClr val="000000"/>
                </a:solidFill>
                <a:latin typeface="Times New Roman"/>
                <a:ea typeface="Times New Roman"/>
                <a:cs typeface="Times New Roman"/>
              </a:defRPr>
            </a:pPr>
            <a:endParaRPr lang="en-US"/>
          </a:p>
        </c:txPr>
        <c:crossAx val="1"/>
        <c:crosses val="autoZero"/>
        <c:crossBetween val="midCat"/>
      </c:valAx>
      <c:valAx>
        <c:axId val="1"/>
        <c:scaling>
          <c:orientation val="minMax"/>
        </c:scaling>
        <c:delete val="0"/>
        <c:axPos val="l"/>
        <c:majorGridlines>
          <c:spPr>
            <a:ln w="2909">
              <a:solidFill>
                <a:srgbClr val="000000"/>
              </a:solidFill>
              <a:prstDash val="solid"/>
            </a:ln>
          </c:spPr>
        </c:majorGridlines>
        <c:title>
          <c:tx>
            <c:rich>
              <a:bodyPr/>
              <a:lstStyle/>
              <a:p>
                <a:pPr>
                  <a:defRPr sz="1191" b="0" i="0" u="none" strike="noStrike" baseline="0">
                    <a:solidFill>
                      <a:srgbClr val="000000"/>
                    </a:solidFill>
                    <a:latin typeface="Times New Roman"/>
                    <a:ea typeface="Times New Roman"/>
                    <a:cs typeface="Times New Roman"/>
                  </a:defRPr>
                </a:pPr>
                <a:r>
                  <a:rPr lang="en-US"/>
                  <a:t>Kvl (1/s)</a:t>
                </a:r>
              </a:p>
            </c:rich>
          </c:tx>
          <c:layout>
            <c:manualLayout>
              <c:xMode val="edge"/>
              <c:yMode val="edge"/>
              <c:x val="1.6483516483516484E-2"/>
              <c:y val="0.20276497695852536"/>
            </c:manualLayout>
          </c:layout>
          <c:overlay val="0"/>
          <c:spPr>
            <a:noFill/>
            <a:ln w="23272">
              <a:noFill/>
            </a:ln>
          </c:spPr>
        </c:title>
        <c:numFmt formatCode="General" sourceLinked="1"/>
        <c:majorTickMark val="out"/>
        <c:minorTickMark val="none"/>
        <c:tickLblPos val="nextTo"/>
        <c:spPr>
          <a:ln w="2909">
            <a:solidFill>
              <a:srgbClr val="000000"/>
            </a:solidFill>
            <a:prstDash val="solid"/>
          </a:ln>
        </c:spPr>
        <c:txPr>
          <a:bodyPr rot="0" vert="horz"/>
          <a:lstStyle/>
          <a:p>
            <a:pPr>
              <a:defRPr sz="1191" b="0" i="0" u="none" strike="noStrike" baseline="0">
                <a:solidFill>
                  <a:srgbClr val="000000"/>
                </a:solidFill>
                <a:latin typeface="Times New Roman"/>
                <a:ea typeface="Times New Roman"/>
                <a:cs typeface="Times New Roman"/>
              </a:defRPr>
            </a:pPr>
            <a:endParaRPr lang="en-US"/>
          </a:p>
        </c:txPr>
        <c:crossAx val="186936424"/>
        <c:crosses val="autoZero"/>
        <c:crossBetween val="midCat"/>
      </c:valAx>
      <c:spPr>
        <a:noFill/>
        <a:ln w="11636">
          <a:solidFill>
            <a:srgbClr val="808080"/>
          </a:solidFill>
          <a:prstDash val="solid"/>
        </a:ln>
      </c:spPr>
    </c:plotArea>
    <c:plotVisOnly val="1"/>
    <c:dispBlanksAs val="gap"/>
    <c:showDLblsOverMax val="0"/>
  </c:chart>
  <c:spPr>
    <a:solidFill>
      <a:srgbClr val="FFFFFF"/>
    </a:solidFill>
    <a:ln>
      <a:noFill/>
    </a:ln>
  </c:spPr>
  <c:txPr>
    <a:bodyPr/>
    <a:lstStyle/>
    <a:p>
      <a:pPr>
        <a:defRPr sz="1191" b="0" i="0" u="none" strike="noStrike" baseline="0">
          <a:solidFill>
            <a:srgbClr val="000000"/>
          </a:solidFill>
          <a:latin typeface="Times New Roman"/>
          <a:ea typeface="Times New Roman"/>
          <a:cs typeface="Times New Roman"/>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 Id="rId4" Type="http://schemas.openxmlformats.org/officeDocument/2006/relationships/image" Target="../media/image2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s>
</file>

<file path=ppt/drawings/drawing1.xml><?xml version="1.0" encoding="utf-8"?>
<c:userShapes xmlns:c="http://schemas.openxmlformats.org/drawingml/2006/chart">
  <cdr:relSizeAnchor xmlns:cdr="http://schemas.openxmlformats.org/drawingml/2006/chartDrawing">
    <cdr:from>
      <cdr:x>0.52475</cdr:x>
      <cdr:y>0.45425</cdr:y>
    </cdr:from>
    <cdr:to>
      <cdr:x>0.5335</cdr:x>
      <cdr:y>0.54525</cdr:y>
    </cdr:to>
    <cdr:sp macro="" textlink="">
      <cdr:nvSpPr>
        <cdr:cNvPr id="4097" name="Text 1"/>
        <cdr:cNvSpPr txBox="1">
          <a:spLocks xmlns:a="http://schemas.openxmlformats.org/drawingml/2006/main" noChangeArrowheads="1"/>
        </cdr:cNvSpPr>
      </cdr:nvSpPr>
      <cdr:spPr bwMode="auto">
        <a:xfrm xmlns:a="http://schemas.openxmlformats.org/drawingml/2006/main">
          <a:off x="1724394" y="1142257"/>
          <a:ext cx="28754" cy="228829"/>
        </a:xfrm>
        <a:prstGeom xmlns:a="http://schemas.openxmlformats.org/drawingml/2006/main" prst="rect">
          <a:avLst/>
        </a:prstGeom>
        <a:noFill xmlns:a="http://schemas.openxmlformats.org/drawingml/2006/main"/>
        <a:ln xmlns:a="http://schemas.openxmlformats.org/drawingml/2006/main">
          <a:noFill/>
        </a:ln>
        <a:extLst xmlns:a="http://schemas.openxmlformats.org/drawingml/2006/main">
          <a:ext uri="{909E8E84-426E-40DD-AFC4-6F175D3DCCD1}">
            <a14:hiddenFill xmlns:a14="http://schemas.microsoft.com/office/drawing/2010/main">
              <a:solidFill>
                <a:srgbClr xmlns:mc="http://schemas.openxmlformats.org/markup-compatibility/2006" val="000000" mc:Ignorable="a14" a14:legacySpreadsheetColorIndex="64"/>
              </a:solidFill>
            </a14:hiddenFill>
          </a:ext>
          <a:ext uri="{91240B29-F687-4F45-9708-019B960494DF}">
            <a14:hiddenLine xmlns:a14="http://schemas.microsoft.com/office/drawing/2010/main" w="9525">
              <a:solidFill>
                <a:srgbClr xmlns:mc="http://schemas.openxmlformats.org/markup-compatibility/2006" val="000000" mc:Ignorable="a14" a14:legacySpreadsheetColorIndex="64"/>
              </a:solidFill>
              <a:miter lim="800000"/>
              <a:headEnd/>
              <a:tailEnd/>
            </a14:hiddenLine>
          </a:ext>
        </a:extLst>
      </cdr:spPr>
      <cdr:txBody>
        <a:bodyPr xmlns:a="http://schemas.openxmlformats.org/drawingml/2006/main" wrap="none" lIns="18288" tIns="0" rIns="0" bIns="0" anchor="ctr" upright="1">
          <a:spAutoFit/>
        </a:bodyPr>
        <a:lstStyle xmlns:a="http://schemas.openxmlformats.org/drawingml/2006/main"/>
        <a:p xmlns:a="http://schemas.openxmlformats.org/drawingml/2006/main">
          <a:pPr algn="ctr" rtl="0">
            <a:defRPr sz="1000"/>
          </a:pPr>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a:defRPr sz="1300">
                <a:latin typeface="Arial" panose="020B0604020202020204" pitchFamily="34" charset="0"/>
              </a:defRPr>
            </a:lvl1pPr>
          </a:lstStyle>
          <a:p>
            <a:endParaRPr lang="en-US" altLang="en-US"/>
          </a:p>
        </p:txBody>
      </p:sp>
      <p:sp>
        <p:nvSpPr>
          <p:cNvPr id="16387" name="Rectangle 3"/>
          <p:cNvSpPr>
            <a:spLocks noGrp="1" noChangeArrowheads="1"/>
          </p:cNvSpPr>
          <p:nvPr>
            <p:ph type="dt" sz="quarter" idx="1"/>
          </p:nvPr>
        </p:nvSpPr>
        <p:spPr bwMode="auto">
          <a:xfrm>
            <a:off x="4144963" y="0"/>
            <a:ext cx="31702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a:defRPr sz="1300">
                <a:latin typeface="Arial" panose="020B0604020202020204" pitchFamily="34" charset="0"/>
              </a:defRPr>
            </a:lvl1pPr>
          </a:lstStyle>
          <a:p>
            <a:endParaRPr lang="en-US" altLang="en-US"/>
          </a:p>
        </p:txBody>
      </p:sp>
      <p:sp>
        <p:nvSpPr>
          <p:cNvPr id="16389" name="Rectangle 5"/>
          <p:cNvSpPr>
            <a:spLocks noGrp="1" noChangeArrowheads="1"/>
          </p:cNvSpPr>
          <p:nvPr>
            <p:ph type="sldNum" sz="quarter" idx="3"/>
          </p:nvPr>
        </p:nvSpPr>
        <p:spPr bwMode="auto">
          <a:xfrm>
            <a:off x="4144963" y="9121775"/>
            <a:ext cx="31702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a:defRPr sz="1300">
                <a:latin typeface="Arial" panose="020B0604020202020204" pitchFamily="34" charset="0"/>
              </a:defRPr>
            </a:lvl1pPr>
          </a:lstStyle>
          <a:p>
            <a:fld id="{DEE7A9AD-64E2-4CF6-AE96-BC5523F6E840}" type="slidenum">
              <a:rPr lang="en-US" altLang="en-US"/>
              <a:pPr/>
              <a:t>‹#›</a:t>
            </a:fld>
            <a:endParaRPr lang="en-US" altLang="en-US"/>
          </a:p>
        </p:txBody>
      </p:sp>
      <p:sp>
        <p:nvSpPr>
          <p:cNvPr id="16390" name="Text Box 6"/>
          <p:cNvSpPr txBox="1">
            <a:spLocks noChangeArrowheads="1"/>
          </p:cNvSpPr>
          <p:nvPr/>
        </p:nvSpPr>
        <p:spPr bwMode="auto">
          <a:xfrm>
            <a:off x="0" y="9201150"/>
            <a:ext cx="3857625"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6661" tIns="48331" rIns="96661" bIns="48331">
            <a:spAutoFit/>
          </a:bodyPr>
          <a:lstStyle>
            <a:lvl1pPr defTabSz="966788">
              <a:tabLst>
                <a:tab pos="3568700" algn="r"/>
              </a:tabLst>
              <a:defRPr sz="2400">
                <a:solidFill>
                  <a:schemeClr val="tx1"/>
                </a:solidFill>
                <a:latin typeface="Times New Roman" panose="02020603050405020304" pitchFamily="18" charset="0"/>
              </a:defRPr>
            </a:lvl1pPr>
            <a:lvl2pPr marL="482600" defTabSz="966788">
              <a:tabLst>
                <a:tab pos="3568700" algn="r"/>
              </a:tabLst>
              <a:defRPr sz="2400">
                <a:solidFill>
                  <a:schemeClr val="tx1"/>
                </a:solidFill>
                <a:latin typeface="Times New Roman" panose="02020603050405020304" pitchFamily="18" charset="0"/>
              </a:defRPr>
            </a:lvl2pPr>
            <a:lvl3pPr marL="966788" defTabSz="966788">
              <a:tabLst>
                <a:tab pos="3568700" algn="r"/>
              </a:tabLst>
              <a:defRPr sz="2400">
                <a:solidFill>
                  <a:schemeClr val="tx1"/>
                </a:solidFill>
                <a:latin typeface="Times New Roman" panose="02020603050405020304" pitchFamily="18" charset="0"/>
              </a:defRPr>
            </a:lvl3pPr>
            <a:lvl4pPr marL="1449388" defTabSz="966788">
              <a:tabLst>
                <a:tab pos="3568700" algn="r"/>
              </a:tabLst>
              <a:defRPr sz="2400">
                <a:solidFill>
                  <a:schemeClr val="tx1"/>
                </a:solidFill>
                <a:latin typeface="Times New Roman" panose="02020603050405020304" pitchFamily="18" charset="0"/>
              </a:defRPr>
            </a:lvl4pPr>
            <a:lvl5pPr marL="1933575" defTabSz="966788">
              <a:tabLst>
                <a:tab pos="3568700" algn="r"/>
              </a:tabLst>
              <a:defRPr sz="2400">
                <a:solidFill>
                  <a:schemeClr val="tx1"/>
                </a:solidFill>
                <a:latin typeface="Times New Roman" panose="02020603050405020304" pitchFamily="18" charset="0"/>
              </a:defRPr>
            </a:lvl5pPr>
            <a:lvl6pPr marL="2390775" defTabSz="966788" eaLnBrk="0" fontAlgn="base" hangingPunct="0">
              <a:spcBef>
                <a:spcPct val="0"/>
              </a:spcBef>
              <a:spcAft>
                <a:spcPct val="0"/>
              </a:spcAft>
              <a:tabLst>
                <a:tab pos="3568700" algn="r"/>
              </a:tabLst>
              <a:defRPr sz="2400">
                <a:solidFill>
                  <a:schemeClr val="tx1"/>
                </a:solidFill>
                <a:latin typeface="Times New Roman" panose="02020603050405020304" pitchFamily="18" charset="0"/>
              </a:defRPr>
            </a:lvl6pPr>
            <a:lvl7pPr marL="2847975" defTabSz="966788" eaLnBrk="0" fontAlgn="base" hangingPunct="0">
              <a:spcBef>
                <a:spcPct val="0"/>
              </a:spcBef>
              <a:spcAft>
                <a:spcPct val="0"/>
              </a:spcAft>
              <a:tabLst>
                <a:tab pos="3568700" algn="r"/>
              </a:tabLst>
              <a:defRPr sz="2400">
                <a:solidFill>
                  <a:schemeClr val="tx1"/>
                </a:solidFill>
                <a:latin typeface="Times New Roman" panose="02020603050405020304" pitchFamily="18" charset="0"/>
              </a:defRPr>
            </a:lvl7pPr>
            <a:lvl8pPr marL="3305175" defTabSz="966788" eaLnBrk="0" fontAlgn="base" hangingPunct="0">
              <a:spcBef>
                <a:spcPct val="0"/>
              </a:spcBef>
              <a:spcAft>
                <a:spcPct val="0"/>
              </a:spcAft>
              <a:tabLst>
                <a:tab pos="3568700" algn="r"/>
              </a:tabLst>
              <a:defRPr sz="2400">
                <a:solidFill>
                  <a:schemeClr val="tx1"/>
                </a:solidFill>
                <a:latin typeface="Times New Roman" panose="02020603050405020304" pitchFamily="18" charset="0"/>
              </a:defRPr>
            </a:lvl8pPr>
            <a:lvl9pPr marL="3762375" defTabSz="966788" eaLnBrk="0" fontAlgn="base" hangingPunct="0">
              <a:spcBef>
                <a:spcPct val="0"/>
              </a:spcBef>
              <a:spcAft>
                <a:spcPct val="0"/>
              </a:spcAft>
              <a:tabLst>
                <a:tab pos="3568700" algn="r"/>
              </a:tabLst>
              <a:defRPr sz="2400">
                <a:solidFill>
                  <a:schemeClr val="tx1"/>
                </a:solidFill>
                <a:latin typeface="Times New Roman" panose="02020603050405020304" pitchFamily="18" charset="0"/>
              </a:defRPr>
            </a:lvl9pPr>
          </a:lstStyle>
          <a:p>
            <a:r>
              <a:rPr lang="en-US" altLang="en-US" sz="1100">
                <a:latin typeface="Book Antiqua" panose="02040602050305030304" pitchFamily="18" charset="0"/>
              </a:rPr>
              <a:t>CEE 453: Laboratory Research in Environmental Engineering</a:t>
            </a:r>
          </a:p>
          <a:p>
            <a:r>
              <a:rPr lang="en-US" altLang="en-US" sz="1100">
                <a:latin typeface="Book Antiqua" panose="02040602050305030304" pitchFamily="18" charset="0"/>
              </a:rPr>
              <a:t>Monroe Weber-Shirk   	 </a:t>
            </a:r>
            <a:fld id="{84114972-8738-4113-B8BD-2D3ECB3FE313}" type="datetime4">
              <a:rPr lang="en-US" altLang="en-US" sz="1100">
                <a:latin typeface="Book Antiqua" panose="02040602050305030304" pitchFamily="18" charset="0"/>
              </a:rPr>
              <a:pPr/>
              <a:t>February 25, 2019</a:t>
            </a:fld>
            <a:endParaRPr lang="en-US" altLang="en-US" sz="1100">
              <a:latin typeface="Book Antiqua" panose="02040602050305030304" pitchFamily="18"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defTabSz="966788">
              <a:defRPr sz="1300">
                <a:latin typeface="Arial" panose="020B0604020202020204" pitchFamily="34" charset="0"/>
              </a:defRPr>
            </a:lvl1pPr>
          </a:lstStyle>
          <a:p>
            <a:endParaRPr lang="en-US" altLang="en-US"/>
          </a:p>
        </p:txBody>
      </p:sp>
      <p:sp>
        <p:nvSpPr>
          <p:cNvPr id="10243" name="Rectangle 3"/>
          <p:cNvSpPr>
            <a:spLocks noGrp="1" noChangeArrowheads="1"/>
          </p:cNvSpPr>
          <p:nvPr>
            <p:ph type="dt" idx="1"/>
          </p:nvPr>
        </p:nvSpPr>
        <p:spPr bwMode="auto">
          <a:xfrm>
            <a:off x="4144963" y="0"/>
            <a:ext cx="31702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defTabSz="966788">
              <a:defRPr sz="1300">
                <a:latin typeface="Arial" panose="020B0604020202020204" pitchFamily="34" charset="0"/>
              </a:defRPr>
            </a:lvl1pPr>
          </a:lstStyle>
          <a:p>
            <a:endParaRPr lang="en-US" altLang="en-US"/>
          </a:p>
        </p:txBody>
      </p:sp>
      <p:sp>
        <p:nvSpPr>
          <p:cNvPr id="1024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5" name="Rectangle 5"/>
          <p:cNvSpPr>
            <a:spLocks noGrp="1" noChangeArrowheads="1"/>
          </p:cNvSpPr>
          <p:nvPr>
            <p:ph type="body" sz="quarter" idx="3"/>
          </p:nvPr>
        </p:nvSpPr>
        <p:spPr bwMode="auto">
          <a:xfrm>
            <a:off x="974725" y="4560888"/>
            <a:ext cx="5365750" cy="431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46" name="Rectangle 6"/>
          <p:cNvSpPr>
            <a:spLocks noGrp="1" noChangeArrowheads="1"/>
          </p:cNvSpPr>
          <p:nvPr>
            <p:ph type="ftr" sz="quarter" idx="4"/>
          </p:nvPr>
        </p:nvSpPr>
        <p:spPr bwMode="auto">
          <a:xfrm>
            <a:off x="0" y="9121775"/>
            <a:ext cx="3170238"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defTabSz="966788">
              <a:defRPr sz="1300">
                <a:latin typeface="Arial" panose="020B0604020202020204" pitchFamily="34" charset="0"/>
              </a:defRPr>
            </a:lvl1pPr>
          </a:lstStyle>
          <a:p>
            <a:endParaRPr lang="en-US" altLang="en-US"/>
          </a:p>
        </p:txBody>
      </p:sp>
      <p:sp>
        <p:nvSpPr>
          <p:cNvPr id="10247" name="Rectangle 7"/>
          <p:cNvSpPr>
            <a:spLocks noGrp="1" noChangeArrowheads="1"/>
          </p:cNvSpPr>
          <p:nvPr>
            <p:ph type="sldNum" sz="quarter" idx="5"/>
          </p:nvPr>
        </p:nvSpPr>
        <p:spPr bwMode="auto">
          <a:xfrm>
            <a:off x="4144963" y="9121775"/>
            <a:ext cx="31702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defTabSz="966788">
              <a:defRPr sz="1300">
                <a:latin typeface="Arial" panose="020B0604020202020204" pitchFamily="34" charset="0"/>
              </a:defRPr>
            </a:lvl1pPr>
          </a:lstStyle>
          <a:p>
            <a:fld id="{77F174B5-6BC5-4A62-B208-AF5A1A63579A}"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902266" y="6359503"/>
            <a:ext cx="186449" cy="277857"/>
          </a:xfrm>
        </p:spPr>
        <p:txBody>
          <a:bodyPr/>
          <a:lstStyle/>
          <a:p>
            <a:endParaRPr lang="en-US"/>
          </a:p>
        </p:txBody>
      </p:sp>
      <p:sp>
        <p:nvSpPr>
          <p:cNvPr id="4" name="Slide Number Placeholder 3"/>
          <p:cNvSpPr>
            <a:spLocks noGrp="1"/>
          </p:cNvSpPr>
          <p:nvPr>
            <p:ph type="sldNum" sz="quarter" idx="10"/>
          </p:nvPr>
        </p:nvSpPr>
        <p:spPr>
          <a:xfrm>
            <a:off x="6724432" y="9003155"/>
            <a:ext cx="269741" cy="293246"/>
          </a:xfrm>
        </p:spPr>
        <p:txBody>
          <a:bodyPr/>
          <a:lstStyle/>
          <a:p>
            <a:pPr>
              <a:defRPr/>
            </a:pPr>
            <a:fld id="{2559D858-AF03-40AE-8F16-749ADAC8B8E8}" type="slidenum">
              <a:rPr lang="en-US" smtClean="0"/>
              <a:pPr>
                <a:defRPr/>
              </a:pPr>
              <a:t>1</a:t>
            </a:fld>
            <a:endParaRPr lang="en-US"/>
          </a:p>
        </p:txBody>
      </p:sp>
    </p:spTree>
    <p:extLst>
      <p:ext uri="{BB962C8B-B14F-4D97-AF65-F5344CB8AC3E}">
        <p14:creationId xmlns:p14="http://schemas.microsoft.com/office/powerpoint/2010/main" val="4219263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C39DBD-AEA2-499A-BD7A-E1B6E68A8421}" type="slidenum">
              <a:rPr lang="en-US" altLang="en-US"/>
              <a:pPr/>
              <a:t>10</a:t>
            </a:fld>
            <a:endParaRPr lang="en-US" alt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4D87CE-A1ED-46C5-A71E-BA446BC1310E}" type="slidenum">
              <a:rPr lang="en-US" altLang="en-US"/>
              <a:pPr/>
              <a:t>11</a:t>
            </a:fld>
            <a:endParaRPr lang="en-US" alt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43CA17-B58D-4707-82F4-19C2A2FF0067}" type="slidenum">
              <a:rPr lang="en-US" altLang="en-US"/>
              <a:pPr/>
              <a:t>12</a:t>
            </a:fld>
            <a:endParaRPr lang="en-US" altLang="en-US"/>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5463CD-ED91-4D66-8C15-B2FB43EB2B5C}" type="slidenum">
              <a:rPr lang="en-US" altLang="en-US"/>
              <a:pPr/>
              <a:t>13</a:t>
            </a:fld>
            <a:endParaRPr lang="en-US" alt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defTabSz="966788">
              <a:defRPr sz="2800">
                <a:solidFill>
                  <a:schemeClr val="tx1"/>
                </a:solidFill>
                <a:latin typeface="Times New Roman" panose="02020603050405020304" pitchFamily="18" charset="0"/>
              </a:defRPr>
            </a:lvl1pPr>
            <a:lvl2pPr marL="742950" indent="-285750" defTabSz="966788">
              <a:defRPr sz="2800">
                <a:solidFill>
                  <a:schemeClr val="tx1"/>
                </a:solidFill>
                <a:latin typeface="Times New Roman" panose="02020603050405020304" pitchFamily="18" charset="0"/>
              </a:defRPr>
            </a:lvl2pPr>
            <a:lvl3pPr marL="1143000" indent="-228600" defTabSz="966788">
              <a:defRPr sz="2800">
                <a:solidFill>
                  <a:schemeClr val="tx1"/>
                </a:solidFill>
                <a:latin typeface="Times New Roman" panose="02020603050405020304" pitchFamily="18" charset="0"/>
              </a:defRPr>
            </a:lvl3pPr>
            <a:lvl4pPr marL="1600200" indent="-228600" defTabSz="966788">
              <a:defRPr sz="2800">
                <a:solidFill>
                  <a:schemeClr val="tx1"/>
                </a:solidFill>
                <a:latin typeface="Times New Roman" panose="02020603050405020304" pitchFamily="18" charset="0"/>
              </a:defRPr>
            </a:lvl4pPr>
            <a:lvl5pPr marL="2057400" indent="-228600" defTabSz="966788">
              <a:defRPr sz="28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800">
                <a:solidFill>
                  <a:schemeClr val="tx1"/>
                </a:solidFill>
                <a:latin typeface="Times New Roman" panose="02020603050405020304" pitchFamily="18" charset="0"/>
              </a:defRPr>
            </a:lvl9pPr>
          </a:lstStyle>
          <a:p>
            <a:fld id="{C024AF83-E46F-4409-A256-D0ADD568E347}" type="slidenum">
              <a:rPr lang="en-US" sz="1300">
                <a:latin typeface="Arial" panose="020B0604020202020204" pitchFamily="34" charset="0"/>
              </a:rPr>
              <a:pPr/>
              <a:t>14</a:t>
            </a:fld>
            <a:endParaRPr lang="en-US" sz="1300">
              <a:latin typeface="Arial" panose="020B0604020202020204" pitchFamily="34"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endParaRPr lang="en-US" smtClean="0"/>
          </a:p>
        </p:txBody>
      </p:sp>
    </p:spTree>
    <p:extLst>
      <p:ext uri="{BB962C8B-B14F-4D97-AF65-F5344CB8AC3E}">
        <p14:creationId xmlns:p14="http://schemas.microsoft.com/office/powerpoint/2010/main" val="13173137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97EF39-31C4-4A0E-8546-B61E99DD417C}" type="slidenum">
              <a:rPr lang="en-US" altLang="en-US"/>
              <a:pPr/>
              <a:t>15</a:t>
            </a:fld>
            <a:endParaRPr lang="en-US" alt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altLang="en-US" dirty="0" smtClean="0"/>
              <a:t>How could you</a:t>
            </a:r>
            <a:r>
              <a:rPr lang="en-US" altLang="en-US" baseline="0" dirty="0" smtClean="0"/>
              <a:t> learn how much air will flow through the restriction as a function of the supply and accumulator pressures?</a:t>
            </a:r>
          </a:p>
          <a:p>
            <a:r>
              <a:rPr lang="en-US" altLang="en-US" baseline="0" dirty="0" smtClean="0"/>
              <a:t>How can you measure air flow rate into the accumulator?</a:t>
            </a:r>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C49F31-EA98-4A76-A0C4-06F423DBAB05}" type="slidenum">
              <a:rPr lang="en-US" altLang="en-US"/>
              <a:pPr/>
              <a:t>16</a:t>
            </a:fld>
            <a:endParaRPr lang="en-US" altLang="en-US"/>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BE174C-52FF-4AF9-9D8F-10DFB476FAB2}" type="slidenum">
              <a:rPr lang="en-US" altLang="en-US"/>
              <a:pPr/>
              <a:t>17</a:t>
            </a:fld>
            <a:endParaRPr lang="en-US" alt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6F8EC5-9237-4EF1-82EB-3F892C834D24}" type="slidenum">
              <a:rPr lang="en-US" altLang="en-US"/>
              <a:pPr/>
              <a:t>18</a:t>
            </a:fld>
            <a:endParaRPr lang="en-US" alt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C811AE-124A-4253-9412-F4BFE885E6E7}" type="slidenum">
              <a:rPr lang="en-US" altLang="en-US"/>
              <a:pPr/>
              <a:t>19</a:t>
            </a:fld>
            <a:endParaRPr lang="en-US" alt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5CCCDC-C1A3-4409-986A-016AA2B47A2F}" type="slidenum">
              <a:rPr lang="en-US" altLang="en-US"/>
              <a:pPr/>
              <a:t>2</a:t>
            </a:fld>
            <a:endParaRPr lang="en-US" alt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B91AC6-1CB6-448A-A66B-F60E3043ECCD}" type="slidenum">
              <a:rPr lang="en-US" altLang="en-US"/>
              <a:pPr/>
              <a:t>20</a:t>
            </a:fld>
            <a:endParaRPr lang="en-US" altLang="en-US"/>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EF5C55-A17B-4D1C-B45A-9B4D00ABFD39}" type="slidenum">
              <a:rPr lang="en-US" altLang="en-US"/>
              <a:pPr/>
              <a:t>21</a:t>
            </a:fld>
            <a:endParaRPr lang="en-US" altLang="en-US"/>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6AE8DC-D2C5-4577-9CD3-057DBDF65950}" type="slidenum">
              <a:rPr lang="en-US" altLang="en-US"/>
              <a:pPr/>
              <a:t>3</a:t>
            </a:fld>
            <a:endParaRPr lang="en-US" altLang="en-US"/>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A0065B-62C5-48DA-B356-D4FBA3ACE349}" type="slidenum">
              <a:rPr lang="en-US" altLang="en-US"/>
              <a:pPr/>
              <a:t>4</a:t>
            </a:fld>
            <a:endParaRPr lang="en-US" alt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defTabSz="966788">
              <a:defRPr sz="2800">
                <a:solidFill>
                  <a:schemeClr val="tx1"/>
                </a:solidFill>
                <a:latin typeface="Times New Roman" panose="02020603050405020304" pitchFamily="18" charset="0"/>
              </a:defRPr>
            </a:lvl1pPr>
            <a:lvl2pPr marL="742950" indent="-285750" defTabSz="966788">
              <a:defRPr sz="2800">
                <a:solidFill>
                  <a:schemeClr val="tx1"/>
                </a:solidFill>
                <a:latin typeface="Times New Roman" panose="02020603050405020304" pitchFamily="18" charset="0"/>
              </a:defRPr>
            </a:lvl2pPr>
            <a:lvl3pPr marL="1143000" indent="-228600" defTabSz="966788">
              <a:defRPr sz="2800">
                <a:solidFill>
                  <a:schemeClr val="tx1"/>
                </a:solidFill>
                <a:latin typeface="Times New Roman" panose="02020603050405020304" pitchFamily="18" charset="0"/>
              </a:defRPr>
            </a:lvl3pPr>
            <a:lvl4pPr marL="1600200" indent="-228600" defTabSz="966788">
              <a:defRPr sz="2800">
                <a:solidFill>
                  <a:schemeClr val="tx1"/>
                </a:solidFill>
                <a:latin typeface="Times New Roman" panose="02020603050405020304" pitchFamily="18" charset="0"/>
              </a:defRPr>
            </a:lvl4pPr>
            <a:lvl5pPr marL="2057400" indent="-228600" defTabSz="966788">
              <a:defRPr sz="2800">
                <a:solidFill>
                  <a:schemeClr val="tx1"/>
                </a:solidFill>
                <a:latin typeface="Times New Roman" panose="02020603050405020304" pitchFamily="18" charset="0"/>
              </a:defRPr>
            </a:lvl5pPr>
            <a:lvl6pPr marL="2514600" indent="-228600" defTabSz="966788"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defTabSz="966788"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defTabSz="966788"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defTabSz="966788" eaLnBrk="0" fontAlgn="base" hangingPunct="0">
              <a:spcBef>
                <a:spcPct val="0"/>
              </a:spcBef>
              <a:spcAft>
                <a:spcPct val="0"/>
              </a:spcAft>
              <a:defRPr sz="2800">
                <a:solidFill>
                  <a:schemeClr val="tx1"/>
                </a:solidFill>
                <a:latin typeface="Times New Roman" panose="02020603050405020304" pitchFamily="18" charset="0"/>
              </a:defRPr>
            </a:lvl9pPr>
          </a:lstStyle>
          <a:p>
            <a:fld id="{ED410331-6F70-4095-A08F-23E3C83980E0}" type="slidenum">
              <a:rPr lang="en-US" sz="1300">
                <a:latin typeface="Arial" panose="020B0604020202020204" pitchFamily="34" charset="0"/>
              </a:rPr>
              <a:pPr/>
              <a:t>5</a:t>
            </a:fld>
            <a:endParaRPr lang="en-US" sz="1300">
              <a:latin typeface="Arial" panose="020B0604020202020204" pitchFamily="34"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endParaRPr lang="en-US" smtClean="0"/>
          </a:p>
        </p:txBody>
      </p:sp>
    </p:spTree>
    <p:extLst>
      <p:ext uri="{BB962C8B-B14F-4D97-AF65-F5344CB8AC3E}">
        <p14:creationId xmlns:p14="http://schemas.microsoft.com/office/powerpoint/2010/main" val="695415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0F49FB-AC71-416E-89D0-6DB9243D48A7}" type="slidenum">
              <a:rPr lang="en-US" altLang="en-US"/>
              <a:pPr/>
              <a:t>6</a:t>
            </a:fld>
            <a:endParaRPr lang="en-US" alt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88EE99-7EA0-49C3-902F-753C69AB8868}" type="slidenum">
              <a:rPr lang="en-US" altLang="en-US"/>
              <a:pPr/>
              <a:t>7</a:t>
            </a:fld>
            <a:endParaRPr lang="en-US" alt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139634F-8EAB-415D-BACB-0FB66D11C8D5}" type="slidenum">
              <a:rPr lang="en-US" altLang="en-US"/>
              <a:pPr/>
              <a:t>8</a:t>
            </a:fld>
            <a:endParaRPr lang="en-US" alt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ADBEE8-3A99-4D96-99D5-BA038BF5FC3C}" type="slidenum">
              <a:rPr lang="en-US" altLang="en-US"/>
              <a:pPr/>
              <a:t>9</a:t>
            </a:fld>
            <a:endParaRPr lang="en-US" altLang="en-US"/>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smtClean="0"/>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lt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lt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FEE43490-E87E-417D-B250-318593BFE634}" type="slidenum">
              <a:rPr lang="en-US" altLang="en-US" smtClean="0"/>
              <a:pPr/>
              <a:t>‹#›</a:t>
            </a:fld>
            <a:endParaRPr lang="en-US" alt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smtClean="0"/>
              <a:t>Click to edit Master title style</a:t>
            </a:r>
            <a:endParaRPr lang="en-US"/>
          </a:p>
        </p:txBody>
      </p:sp>
    </p:spTree>
    <p:extLst>
      <p:ext uri="{BB962C8B-B14F-4D97-AF65-F5344CB8AC3E}">
        <p14:creationId xmlns:p14="http://schemas.microsoft.com/office/powerpoint/2010/main" val="239186126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ltLang="en-US"/>
          </a:p>
        </p:txBody>
      </p:sp>
      <p:sp>
        <p:nvSpPr>
          <p:cNvPr id="5" name="Footer Placeholder 4"/>
          <p:cNvSpPr>
            <a:spLocks noGrp="1"/>
          </p:cNvSpPr>
          <p:nvPr>
            <p:ph type="ftr" sz="quarter" idx="11"/>
          </p:nvPr>
        </p:nvSpPr>
        <p:spPr/>
        <p:txBody>
          <a:bodyPr/>
          <a:lstStyle>
            <a:lvl1pPr>
              <a:defRPr/>
            </a:lvl1pPr>
          </a:lstStyle>
          <a:p>
            <a:endParaRPr lang="en-US" altLang="en-US"/>
          </a:p>
        </p:txBody>
      </p:sp>
      <p:sp>
        <p:nvSpPr>
          <p:cNvPr id="6" name="Slide Number Placeholder 5"/>
          <p:cNvSpPr>
            <a:spLocks noGrp="1"/>
          </p:cNvSpPr>
          <p:nvPr>
            <p:ph type="sldNum" sz="quarter" idx="12"/>
          </p:nvPr>
        </p:nvSpPr>
        <p:spPr/>
        <p:txBody>
          <a:bodyPr/>
          <a:lstStyle>
            <a:lvl1pPr>
              <a:defRPr/>
            </a:lvl1pPr>
          </a:lstStyle>
          <a:p>
            <a:fld id="{2A9E973A-8844-40B0-85DB-630F1FEAE785}" type="slidenum">
              <a:rPr lang="en-US" altLang="en-US" smtClean="0"/>
              <a:pPr/>
              <a:t>‹#›</a:t>
            </a:fld>
            <a:endParaRPr lang="en-US" altLang="en-US"/>
          </a:p>
        </p:txBody>
      </p:sp>
    </p:spTree>
    <p:extLst>
      <p:ext uri="{BB962C8B-B14F-4D97-AF65-F5344CB8AC3E}">
        <p14:creationId xmlns:p14="http://schemas.microsoft.com/office/powerpoint/2010/main" val="37232714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ltLang="en-US"/>
          </a:p>
        </p:txBody>
      </p:sp>
      <p:sp>
        <p:nvSpPr>
          <p:cNvPr id="6" name="Footer Placeholder 5"/>
          <p:cNvSpPr>
            <a:spLocks noGrp="1"/>
          </p:cNvSpPr>
          <p:nvPr>
            <p:ph type="ftr" sz="quarter" idx="11"/>
          </p:nvPr>
        </p:nvSpPr>
        <p:spPr/>
        <p:txBody>
          <a:bodyPr/>
          <a:lstStyle>
            <a:lvl1pPr>
              <a:defRPr/>
            </a:lvl1pPr>
          </a:lstStyle>
          <a:p>
            <a:endParaRPr lang="en-US" altLang="en-US"/>
          </a:p>
        </p:txBody>
      </p:sp>
      <p:sp>
        <p:nvSpPr>
          <p:cNvPr id="7" name="Slide Number Placeholder 6"/>
          <p:cNvSpPr>
            <a:spLocks noGrp="1"/>
          </p:cNvSpPr>
          <p:nvPr>
            <p:ph type="sldNum" sz="quarter" idx="12"/>
          </p:nvPr>
        </p:nvSpPr>
        <p:spPr/>
        <p:txBody>
          <a:bodyPr/>
          <a:lstStyle>
            <a:lvl1pPr>
              <a:defRPr/>
            </a:lvl1pPr>
          </a:lstStyle>
          <a:p>
            <a:fld id="{B9A88431-01D6-49E6-94A2-7B3050BF7159}" type="slidenum">
              <a:rPr lang="en-US" altLang="en-US" smtClean="0"/>
              <a:pPr/>
              <a:t>‹#›</a:t>
            </a:fld>
            <a:endParaRPr lang="en-US" altLang="en-US"/>
          </a:p>
        </p:txBody>
      </p:sp>
    </p:spTree>
    <p:extLst>
      <p:ext uri="{BB962C8B-B14F-4D97-AF65-F5344CB8AC3E}">
        <p14:creationId xmlns:p14="http://schemas.microsoft.com/office/powerpoint/2010/main" val="4628475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ltLang="en-US"/>
          </a:p>
        </p:txBody>
      </p:sp>
      <p:sp>
        <p:nvSpPr>
          <p:cNvPr id="8" name="Footer Placeholder 7"/>
          <p:cNvSpPr>
            <a:spLocks noGrp="1"/>
          </p:cNvSpPr>
          <p:nvPr>
            <p:ph type="ftr" sz="quarter" idx="11"/>
          </p:nvPr>
        </p:nvSpPr>
        <p:spPr/>
        <p:txBody>
          <a:bodyPr/>
          <a:lstStyle>
            <a:lvl1pPr>
              <a:defRPr/>
            </a:lvl1pPr>
          </a:lstStyle>
          <a:p>
            <a:endParaRPr lang="en-US" altLang="en-US"/>
          </a:p>
        </p:txBody>
      </p:sp>
      <p:sp>
        <p:nvSpPr>
          <p:cNvPr id="9" name="Slide Number Placeholder 8"/>
          <p:cNvSpPr>
            <a:spLocks noGrp="1"/>
          </p:cNvSpPr>
          <p:nvPr>
            <p:ph type="sldNum" sz="quarter" idx="12"/>
          </p:nvPr>
        </p:nvSpPr>
        <p:spPr/>
        <p:txBody>
          <a:bodyPr/>
          <a:lstStyle>
            <a:lvl1pPr>
              <a:defRPr/>
            </a:lvl1pPr>
          </a:lstStyle>
          <a:p>
            <a:fld id="{2F0AA73F-0B46-4739-A1CC-D2A4C7061B46}" type="slidenum">
              <a:rPr lang="en-US" altLang="en-US" smtClean="0"/>
              <a:pPr/>
              <a:t>‹#›</a:t>
            </a:fld>
            <a:endParaRPr lang="en-US" altLang="en-US"/>
          </a:p>
        </p:txBody>
      </p:sp>
    </p:spTree>
    <p:extLst>
      <p:ext uri="{BB962C8B-B14F-4D97-AF65-F5344CB8AC3E}">
        <p14:creationId xmlns:p14="http://schemas.microsoft.com/office/powerpoint/2010/main" val="106850155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ltLang="en-US"/>
          </a:p>
        </p:txBody>
      </p:sp>
      <p:sp>
        <p:nvSpPr>
          <p:cNvPr id="4" name="Footer Placeholder 3"/>
          <p:cNvSpPr>
            <a:spLocks noGrp="1"/>
          </p:cNvSpPr>
          <p:nvPr>
            <p:ph type="ftr" sz="quarter" idx="11"/>
          </p:nvPr>
        </p:nvSpPr>
        <p:spPr/>
        <p:txBody>
          <a:bodyPr/>
          <a:lstStyle>
            <a:lvl1pPr>
              <a:defRPr/>
            </a:lvl1pPr>
          </a:lstStyle>
          <a:p>
            <a:endParaRPr lang="en-US" altLang="en-US"/>
          </a:p>
        </p:txBody>
      </p:sp>
      <p:sp>
        <p:nvSpPr>
          <p:cNvPr id="5" name="Slide Number Placeholder 4"/>
          <p:cNvSpPr>
            <a:spLocks noGrp="1"/>
          </p:cNvSpPr>
          <p:nvPr>
            <p:ph type="sldNum" sz="quarter" idx="12"/>
          </p:nvPr>
        </p:nvSpPr>
        <p:spPr/>
        <p:txBody>
          <a:bodyPr/>
          <a:lstStyle>
            <a:lvl1pPr>
              <a:defRPr/>
            </a:lvl1pPr>
          </a:lstStyle>
          <a:p>
            <a:fld id="{09666EBD-3487-4914-AB0A-12983896468C}" type="slidenum">
              <a:rPr lang="en-US" altLang="en-US" smtClean="0"/>
              <a:pPr/>
              <a:t>‹#›</a:t>
            </a:fld>
            <a:endParaRPr lang="en-US" altLang="en-US"/>
          </a:p>
        </p:txBody>
      </p:sp>
    </p:spTree>
    <p:extLst>
      <p:ext uri="{BB962C8B-B14F-4D97-AF65-F5344CB8AC3E}">
        <p14:creationId xmlns:p14="http://schemas.microsoft.com/office/powerpoint/2010/main" val="411026369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en-US"/>
          </a:p>
        </p:txBody>
      </p:sp>
      <p:sp>
        <p:nvSpPr>
          <p:cNvPr id="3" name="Footer Placeholder 2"/>
          <p:cNvSpPr>
            <a:spLocks noGrp="1"/>
          </p:cNvSpPr>
          <p:nvPr>
            <p:ph type="ftr" sz="quarter" idx="11"/>
          </p:nvPr>
        </p:nvSpPr>
        <p:spPr/>
        <p:txBody>
          <a:bodyPr/>
          <a:lstStyle>
            <a:lvl1pPr>
              <a:defRPr/>
            </a:lvl1pPr>
          </a:lstStyle>
          <a:p>
            <a:endParaRPr lang="en-US" altLang="en-US"/>
          </a:p>
        </p:txBody>
      </p:sp>
      <p:sp>
        <p:nvSpPr>
          <p:cNvPr id="4" name="Slide Number Placeholder 3"/>
          <p:cNvSpPr>
            <a:spLocks noGrp="1"/>
          </p:cNvSpPr>
          <p:nvPr>
            <p:ph type="sldNum" sz="quarter" idx="12"/>
          </p:nvPr>
        </p:nvSpPr>
        <p:spPr/>
        <p:txBody>
          <a:bodyPr/>
          <a:lstStyle>
            <a:lvl1pPr>
              <a:defRPr/>
            </a:lvl1pPr>
          </a:lstStyle>
          <a:p>
            <a:fld id="{58EA2BFA-3C68-46BB-BD40-A4B9989FB43E}" type="slidenum">
              <a:rPr lang="en-US" altLang="en-US" smtClean="0"/>
              <a:pPr/>
              <a:t>‹#›</a:t>
            </a:fld>
            <a:endParaRPr lang="en-US" altLang="en-US"/>
          </a:p>
        </p:txBody>
      </p:sp>
    </p:spTree>
    <p:extLst>
      <p:ext uri="{BB962C8B-B14F-4D97-AF65-F5344CB8AC3E}">
        <p14:creationId xmlns:p14="http://schemas.microsoft.com/office/powerpoint/2010/main" val="210004153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C6907CF2-168F-4E7A-A5F0-F756835E3D9C}" type="slidenum">
              <a:rPr lang="en-US" altLang="en-US"/>
              <a:pPr/>
              <a:t>‹#›</a:t>
            </a:fld>
            <a:endParaRPr lang="en-US" altLang="en-US"/>
          </a:p>
        </p:txBody>
      </p:sp>
    </p:spTree>
    <p:extLst>
      <p:ext uri="{BB962C8B-B14F-4D97-AF65-F5344CB8AC3E}">
        <p14:creationId xmlns:p14="http://schemas.microsoft.com/office/powerpoint/2010/main" val="264419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85800" y="6248400"/>
            <a:ext cx="1905000" cy="457200"/>
          </a:xfrm>
        </p:spPr>
        <p:txBody>
          <a:bodyPr/>
          <a:lstStyle>
            <a:lvl1pPr>
              <a:defRPr/>
            </a:lvl1pPr>
          </a:lstStyle>
          <a:p>
            <a:endParaRPr lang="en-US" altLang="en-US"/>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fld id="{EBAF7D59-EE5C-4805-AE75-561A0B160EA6}" type="slidenum">
              <a:rPr lang="en-US" altLang="en-US"/>
              <a:pPr/>
              <a:t>‹#›</a:t>
            </a:fld>
            <a:endParaRPr lang="en-US" altLang="en-US"/>
          </a:p>
        </p:txBody>
      </p:sp>
    </p:spTree>
    <p:extLst>
      <p:ext uri="{BB962C8B-B14F-4D97-AF65-F5344CB8AC3E}">
        <p14:creationId xmlns:p14="http://schemas.microsoft.com/office/powerpoint/2010/main" val="3760930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smtClean="0"/>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smtClean="0"/>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smtClean="0"/>
              <a:t>Click to 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smtClean="0"/>
              <a:t>Click to edit Master text styles</a:t>
            </a:r>
          </a:p>
        </p:txBody>
      </p:sp>
    </p:spTree>
    <p:extLst>
      <p:ext uri="{BB962C8B-B14F-4D97-AF65-F5344CB8AC3E}">
        <p14:creationId xmlns:p14="http://schemas.microsoft.com/office/powerpoint/2010/main" val="344956386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lt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lt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8698D20D-44E7-44B6-93C7-5E119C328781}" type="slidenum">
              <a:rPr lang="en-US" altLang="en-US" smtClean="0"/>
              <a:pPr/>
              <a:t>‹#›</a:t>
            </a:fld>
            <a:endParaRPr lang="en-US" alt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73092910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Lst>
  <p:transition>
    <p:fade/>
  </p:transition>
  <p:timing>
    <p:tnLst>
      <p:par>
        <p:cTn id="1" dur="indefinite" restart="never" nodeType="tmRoot"/>
      </p:par>
    </p:tnLst>
  </p:timing>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10.xml"/><Relationship Id="rId7" Type="http://schemas.openxmlformats.org/officeDocument/2006/relationships/image" Target="../media/image20.e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11" Type="http://schemas.openxmlformats.org/officeDocument/2006/relationships/image" Target="../media/image22.emf"/><Relationship Id="rId5" Type="http://schemas.openxmlformats.org/officeDocument/2006/relationships/image" Target="../media/image19.e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3.emf"/><Relationship Id="rId4" Type="http://schemas.openxmlformats.org/officeDocument/2006/relationships/oleObject" Target="../embeddings/oleObject15.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12.xml"/><Relationship Id="rId7" Type="http://schemas.openxmlformats.org/officeDocument/2006/relationships/image" Target="../media/image25.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7.bin"/><Relationship Id="rId5" Type="http://schemas.openxmlformats.org/officeDocument/2006/relationships/image" Target="../media/image24.emf"/><Relationship Id="rId4" Type="http://schemas.openxmlformats.org/officeDocument/2006/relationships/oleObject" Target="../embeddings/oleObject16.bin"/><Relationship Id="rId9" Type="http://schemas.openxmlformats.org/officeDocument/2006/relationships/image" Target="../media/image26.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notesSlide" Target="../notesSlides/notesSlide18.xml"/><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8.emf"/><Relationship Id="rId5" Type="http://schemas.openxmlformats.org/officeDocument/2006/relationships/oleObject" Target="../embeddings/oleObject19.bin"/><Relationship Id="rId4" Type="http://schemas.openxmlformats.org/officeDocument/2006/relationships/image" Target="../media/image27.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notesSlide" Target="../notesSlides/notesSlide21.xml"/><Relationship Id="rId7" Type="http://schemas.openxmlformats.org/officeDocument/2006/relationships/oleObject" Target="../embeddings/oleObject22.bin"/><Relationship Id="rId2" Type="http://schemas.openxmlformats.org/officeDocument/2006/relationships/slideLayout" Target="../slideLayouts/slideLayout8.xml"/><Relationship Id="rId1" Type="http://schemas.openxmlformats.org/officeDocument/2006/relationships/vmlDrawing" Target="../drawings/vmlDrawing11.vml"/><Relationship Id="rId6" Type="http://schemas.openxmlformats.org/officeDocument/2006/relationships/chart" Target="../charts/chart2.xml"/><Relationship Id="rId5" Type="http://schemas.openxmlformats.org/officeDocument/2006/relationships/image" Target="../media/image31.emf"/><Relationship Id="rId10" Type="http://schemas.openxmlformats.org/officeDocument/2006/relationships/image" Target="../media/image33.emf"/><Relationship Id="rId4" Type="http://schemas.openxmlformats.org/officeDocument/2006/relationships/oleObject" Target="../embeddings/oleObject21.bin"/><Relationship Id="rId9" Type="http://schemas.openxmlformats.org/officeDocument/2006/relationships/oleObject" Target="../embeddings/oleObject23.bin"/></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4.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w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wmf"/><Relationship Id="rId5" Type="http://schemas.openxmlformats.org/officeDocument/2006/relationships/oleObject" Target="../embeddings/oleObject4.bin"/><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gif"/><Relationship Id="rId5" Type="http://schemas.openxmlformats.org/officeDocument/2006/relationships/image" Target="../media/image8.jpe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7.xml"/><Relationship Id="rId7" Type="http://schemas.openxmlformats.org/officeDocument/2006/relationships/image" Target="../media/image13.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2.emf"/><Relationship Id="rId10" Type="http://schemas.openxmlformats.org/officeDocument/2006/relationships/image" Target="../media/image15.wmf"/><Relationship Id="rId4" Type="http://schemas.openxmlformats.org/officeDocument/2006/relationships/oleObject" Target="../embeddings/oleObject5.bin"/><Relationship Id="rId9" Type="http://schemas.openxmlformats.org/officeDocument/2006/relationships/image" Target="../media/image14.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6.emf"/><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8.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17.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txBox="1">
            <a:spLocks noChangeArrowheads="1"/>
          </p:cNvSpPr>
          <p:nvPr/>
        </p:nvSpPr>
        <p:spPr bwMode="auto">
          <a:xfrm>
            <a:off x="40575" y="152400"/>
            <a:ext cx="9144000" cy="1258888"/>
          </a:xfrm>
          <a:prstGeom prst="rect">
            <a:avLst/>
          </a:prstGeom>
          <a:noFill/>
          <a:ln>
            <a:noFill/>
          </a:ln>
          <a:effectLst>
            <a:outerShdw dist="13470"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2075" tIns="46038" rIns="92075" bIns="46038" numCol="1" anchor="ctr" anchorCtr="0" compatLnSpc="1">
            <a:prstTxWarp prst="textNoShape">
              <a:avLst/>
            </a:prstTxWarp>
            <a:noAutofit/>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r>
              <a:rPr lang="en-GB" sz="3600" kern="0" dirty="0" smtClean="0"/>
              <a:t>Gas Transfer and Dissolved Oxygen Probe</a:t>
            </a:r>
            <a:endParaRPr lang="en-US" sz="3600" kern="0" dirty="0"/>
          </a:p>
        </p:txBody>
      </p:sp>
      <p:grpSp>
        <p:nvGrpSpPr>
          <p:cNvPr id="3" name="Group 2"/>
          <p:cNvGrpSpPr/>
          <p:nvPr/>
        </p:nvGrpSpPr>
        <p:grpSpPr>
          <a:xfrm>
            <a:off x="858284" y="2556361"/>
            <a:ext cx="8065147" cy="3774955"/>
            <a:chOff x="858284" y="2556361"/>
            <a:chExt cx="8065147" cy="3774955"/>
          </a:xfrm>
        </p:grpSpPr>
        <p:sp>
          <p:nvSpPr>
            <p:cNvPr id="165" name="Line 315"/>
            <p:cNvSpPr>
              <a:spLocks noChangeShapeType="1"/>
            </p:cNvSpPr>
            <p:nvPr/>
          </p:nvSpPr>
          <p:spPr bwMode="auto">
            <a:xfrm>
              <a:off x="2649414" y="4859346"/>
              <a:ext cx="123658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66" name="Group 316"/>
            <p:cNvGrpSpPr>
              <a:grpSpLocks/>
            </p:cNvGrpSpPr>
            <p:nvPr/>
          </p:nvGrpSpPr>
          <p:grpSpPr bwMode="auto">
            <a:xfrm rot="18900000">
              <a:off x="3030517" y="5087624"/>
              <a:ext cx="337988" cy="540331"/>
              <a:chOff x="1556" y="1661"/>
              <a:chExt cx="167" cy="267"/>
            </a:xfrm>
          </p:grpSpPr>
          <p:sp>
            <p:nvSpPr>
              <p:cNvPr id="316" name="Freeform 317"/>
              <p:cNvSpPr>
                <a:spLocks/>
              </p:cNvSpPr>
              <p:nvPr/>
            </p:nvSpPr>
            <p:spPr bwMode="auto">
              <a:xfrm rot="-5400000">
                <a:off x="1577" y="1796"/>
                <a:ext cx="133" cy="132"/>
              </a:xfrm>
              <a:custGeom>
                <a:avLst/>
                <a:gdLst>
                  <a:gd name="T0" fmla="*/ 0 w 288"/>
                  <a:gd name="T1" fmla="*/ 0 h 288"/>
                  <a:gd name="T2" fmla="*/ 133 w 288"/>
                  <a:gd name="T3" fmla="*/ 132 h 288"/>
                  <a:gd name="T4" fmla="*/ 0 w 288"/>
                  <a:gd name="T5" fmla="*/ 132 h 288"/>
                  <a:gd name="T6" fmla="*/ 133 w 288"/>
                  <a:gd name="T7" fmla="*/ 0 h 288"/>
                  <a:gd name="T8" fmla="*/ 0 w 288"/>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8">
                    <a:moveTo>
                      <a:pt x="0" y="0"/>
                    </a:moveTo>
                    <a:lnTo>
                      <a:pt x="288" y="288"/>
                    </a:lnTo>
                    <a:lnTo>
                      <a:pt x="0" y="288"/>
                    </a:lnTo>
                    <a:lnTo>
                      <a:pt x="288" y="0"/>
                    </a:lnTo>
                    <a:lnTo>
                      <a:pt x="0" y="0"/>
                    </a:lnTo>
                    <a:close/>
                  </a:path>
                </a:pathLst>
              </a:cu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17" name="Oval 318"/>
              <p:cNvSpPr>
                <a:spLocks noChangeArrowheads="1"/>
              </p:cNvSpPr>
              <p:nvPr/>
            </p:nvSpPr>
            <p:spPr bwMode="auto">
              <a:xfrm>
                <a:off x="1577" y="1697"/>
                <a:ext cx="133" cy="133"/>
              </a:xfrm>
              <a:prstGeom prst="ellipse">
                <a:avLst/>
              </a:pr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318" name="Text Box 319"/>
              <p:cNvSpPr txBox="1">
                <a:spLocks noChangeArrowheads="1"/>
              </p:cNvSpPr>
              <p:nvPr/>
            </p:nvSpPr>
            <p:spPr bwMode="auto">
              <a:xfrm>
                <a:off x="1556" y="1661"/>
                <a:ext cx="167" cy="1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sz="1200" b="1" dirty="0"/>
                  <a:t>S</a:t>
                </a:r>
                <a:r>
                  <a:rPr lang="en-US" sz="1600" b="1" baseline="-25000" dirty="0"/>
                  <a:t>1</a:t>
                </a:r>
              </a:p>
            </p:txBody>
          </p:sp>
        </p:grpSp>
        <p:sp>
          <p:nvSpPr>
            <p:cNvPr id="167" name="Text Box 320"/>
            <p:cNvSpPr txBox="1">
              <a:spLocks noChangeArrowheads="1"/>
            </p:cNvSpPr>
            <p:nvPr/>
          </p:nvSpPr>
          <p:spPr bwMode="auto">
            <a:xfrm>
              <a:off x="1566640" y="5995380"/>
              <a:ext cx="1082774" cy="335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sz="1600" dirty="0"/>
                <a:t>Air Supply</a:t>
              </a:r>
            </a:p>
          </p:txBody>
        </p:sp>
        <p:grpSp>
          <p:nvGrpSpPr>
            <p:cNvPr id="168" name="Group 321"/>
            <p:cNvGrpSpPr>
              <a:grpSpLocks/>
            </p:cNvGrpSpPr>
            <p:nvPr/>
          </p:nvGrpSpPr>
          <p:grpSpPr bwMode="auto">
            <a:xfrm rot="18900000">
              <a:off x="4179778" y="3915184"/>
              <a:ext cx="364297" cy="536284"/>
              <a:chOff x="1552" y="1663"/>
              <a:chExt cx="180" cy="265"/>
            </a:xfrm>
          </p:grpSpPr>
          <p:sp>
            <p:nvSpPr>
              <p:cNvPr id="313" name="Freeform 322"/>
              <p:cNvSpPr>
                <a:spLocks/>
              </p:cNvSpPr>
              <p:nvPr/>
            </p:nvSpPr>
            <p:spPr bwMode="auto">
              <a:xfrm rot="-5400000">
                <a:off x="1577" y="1796"/>
                <a:ext cx="133" cy="132"/>
              </a:xfrm>
              <a:custGeom>
                <a:avLst/>
                <a:gdLst>
                  <a:gd name="T0" fmla="*/ 0 w 288"/>
                  <a:gd name="T1" fmla="*/ 0 h 288"/>
                  <a:gd name="T2" fmla="*/ 133 w 288"/>
                  <a:gd name="T3" fmla="*/ 132 h 288"/>
                  <a:gd name="T4" fmla="*/ 0 w 288"/>
                  <a:gd name="T5" fmla="*/ 132 h 288"/>
                  <a:gd name="T6" fmla="*/ 133 w 288"/>
                  <a:gd name="T7" fmla="*/ 0 h 288"/>
                  <a:gd name="T8" fmla="*/ 0 w 288"/>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8">
                    <a:moveTo>
                      <a:pt x="0" y="0"/>
                    </a:moveTo>
                    <a:lnTo>
                      <a:pt x="288" y="288"/>
                    </a:lnTo>
                    <a:lnTo>
                      <a:pt x="0" y="288"/>
                    </a:lnTo>
                    <a:lnTo>
                      <a:pt x="288" y="0"/>
                    </a:lnTo>
                    <a:lnTo>
                      <a:pt x="0" y="0"/>
                    </a:lnTo>
                    <a:close/>
                  </a:path>
                </a:pathLst>
              </a:cu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14" name="Oval 323"/>
              <p:cNvSpPr>
                <a:spLocks noChangeArrowheads="1"/>
              </p:cNvSpPr>
              <p:nvPr/>
            </p:nvSpPr>
            <p:spPr bwMode="auto">
              <a:xfrm>
                <a:off x="1577" y="1697"/>
                <a:ext cx="133" cy="133"/>
              </a:xfrm>
              <a:prstGeom prst="ellipse">
                <a:avLst/>
              </a:pr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315" name="Text Box 324"/>
              <p:cNvSpPr txBox="1">
                <a:spLocks noChangeArrowheads="1"/>
              </p:cNvSpPr>
              <p:nvPr/>
            </p:nvSpPr>
            <p:spPr bwMode="auto">
              <a:xfrm>
                <a:off x="1552" y="1663"/>
                <a:ext cx="180" cy="1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sz="1200" b="1" dirty="0"/>
                  <a:t>N</a:t>
                </a:r>
                <a:r>
                  <a:rPr lang="en-US" sz="1600" b="1" baseline="-25000" dirty="0"/>
                  <a:t>2</a:t>
                </a:r>
              </a:p>
            </p:txBody>
          </p:sp>
        </p:grpSp>
        <p:sp>
          <p:nvSpPr>
            <p:cNvPr id="169" name="Rectangle 325"/>
            <p:cNvSpPr>
              <a:spLocks noChangeArrowheads="1"/>
            </p:cNvSpPr>
            <p:nvPr/>
          </p:nvSpPr>
          <p:spPr bwMode="auto">
            <a:xfrm>
              <a:off x="7593744" y="3333467"/>
              <a:ext cx="805503" cy="244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sz="1600">
                  <a:solidFill>
                    <a:srgbClr val="000000"/>
                  </a:solidFill>
                </a:rPr>
                <a:t>DO probe</a:t>
              </a:r>
              <a:endParaRPr lang="en-US" sz="1600">
                <a:latin typeface="Book Antiqua" panose="02040602050305030304" pitchFamily="18" charset="0"/>
              </a:endParaRPr>
            </a:p>
          </p:txBody>
        </p:sp>
        <p:grpSp>
          <p:nvGrpSpPr>
            <p:cNvPr id="170" name="Group 326"/>
            <p:cNvGrpSpPr>
              <a:grpSpLocks/>
            </p:cNvGrpSpPr>
            <p:nvPr/>
          </p:nvGrpSpPr>
          <p:grpSpPr bwMode="auto">
            <a:xfrm>
              <a:off x="7045274" y="3396202"/>
              <a:ext cx="499897" cy="125470"/>
              <a:chOff x="2628" y="1825"/>
              <a:chExt cx="247" cy="62"/>
            </a:xfrm>
          </p:grpSpPr>
          <p:sp>
            <p:nvSpPr>
              <p:cNvPr id="311" name="Line 327"/>
              <p:cNvSpPr>
                <a:spLocks noChangeShapeType="1"/>
              </p:cNvSpPr>
              <p:nvPr/>
            </p:nvSpPr>
            <p:spPr bwMode="auto">
              <a:xfrm flipH="1">
                <a:off x="2688" y="1856"/>
                <a:ext cx="187"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2" name="Freeform 328"/>
              <p:cNvSpPr>
                <a:spLocks/>
              </p:cNvSpPr>
              <p:nvPr/>
            </p:nvSpPr>
            <p:spPr bwMode="auto">
              <a:xfrm>
                <a:off x="2628" y="1825"/>
                <a:ext cx="62" cy="62"/>
              </a:xfrm>
              <a:custGeom>
                <a:avLst/>
                <a:gdLst>
                  <a:gd name="T0" fmla="*/ 62 w 125"/>
                  <a:gd name="T1" fmla="*/ 0 h 125"/>
                  <a:gd name="T2" fmla="*/ 0 w 125"/>
                  <a:gd name="T3" fmla="*/ 30 h 125"/>
                  <a:gd name="T4" fmla="*/ 62 w 125"/>
                  <a:gd name="T5" fmla="*/ 62 h 125"/>
                  <a:gd name="T6" fmla="*/ 62 w 125"/>
                  <a:gd name="T7" fmla="*/ 0 h 1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5" h="125">
                    <a:moveTo>
                      <a:pt x="125" y="0"/>
                    </a:moveTo>
                    <a:lnTo>
                      <a:pt x="0" y="61"/>
                    </a:lnTo>
                    <a:lnTo>
                      <a:pt x="125" y="125"/>
                    </a:ln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71" name="AutoShape 329"/>
            <p:cNvSpPr>
              <a:spLocks noChangeArrowheads="1"/>
            </p:cNvSpPr>
            <p:nvPr/>
          </p:nvSpPr>
          <p:spPr bwMode="auto">
            <a:xfrm>
              <a:off x="7010868" y="3681545"/>
              <a:ext cx="161910" cy="161897"/>
            </a:xfrm>
            <a:prstGeom prst="roundRect">
              <a:avLst>
                <a:gd name="adj" fmla="val 33333"/>
              </a:avLst>
            </a:prstGeom>
            <a:solidFill>
              <a:srgbClr val="DDDDD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72" name="AutoShape 330"/>
            <p:cNvSpPr>
              <a:spLocks noChangeArrowheads="1"/>
            </p:cNvSpPr>
            <p:nvPr/>
          </p:nvSpPr>
          <p:spPr bwMode="auto">
            <a:xfrm>
              <a:off x="5877497" y="3681545"/>
              <a:ext cx="161910" cy="161897"/>
            </a:xfrm>
            <a:prstGeom prst="roundRect">
              <a:avLst>
                <a:gd name="adj" fmla="val 33333"/>
              </a:avLst>
            </a:prstGeom>
            <a:solidFill>
              <a:srgbClr val="DDDDD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73" name="AutoShape 331"/>
            <p:cNvSpPr>
              <a:spLocks noChangeArrowheads="1"/>
            </p:cNvSpPr>
            <p:nvPr/>
          </p:nvSpPr>
          <p:spPr bwMode="auto">
            <a:xfrm>
              <a:off x="5958452" y="3584407"/>
              <a:ext cx="1133371" cy="1003761"/>
            </a:xfrm>
            <a:prstGeom prst="roundRect">
              <a:avLst>
                <a:gd name="adj" fmla="val 14056"/>
              </a:avLst>
            </a:prstGeom>
            <a:solidFill>
              <a:srgbClr val="0066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endParaRPr lang="en-US" sz="4400"/>
            </a:p>
          </p:txBody>
        </p:sp>
        <p:sp>
          <p:nvSpPr>
            <p:cNvPr id="174" name="Rectangle 332"/>
            <p:cNvSpPr>
              <a:spLocks noChangeArrowheads="1"/>
            </p:cNvSpPr>
            <p:nvPr/>
          </p:nvSpPr>
          <p:spPr bwMode="auto">
            <a:xfrm>
              <a:off x="5958452" y="3584407"/>
              <a:ext cx="1133371" cy="194276"/>
            </a:xfrm>
            <a:prstGeom prst="rect">
              <a:avLst/>
            </a:prstGeom>
            <a:solidFill>
              <a:srgbClr val="DDDDD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75" name="Freeform 333"/>
            <p:cNvSpPr>
              <a:spLocks/>
            </p:cNvSpPr>
            <p:nvPr/>
          </p:nvSpPr>
          <p:spPr bwMode="auto">
            <a:xfrm>
              <a:off x="6249890" y="3620834"/>
              <a:ext cx="293462" cy="147731"/>
            </a:xfrm>
            <a:custGeom>
              <a:avLst/>
              <a:gdLst>
                <a:gd name="T0" fmla="*/ 0 w 145"/>
                <a:gd name="T1" fmla="*/ 0 h 73"/>
                <a:gd name="T2" fmla="*/ 72 w 145"/>
                <a:gd name="T3" fmla="*/ 72 h 73"/>
                <a:gd name="T4" fmla="*/ 144 w 145"/>
                <a:gd name="T5" fmla="*/ 0 h 73"/>
                <a:gd name="T6" fmla="*/ 0 w 145"/>
                <a:gd name="T7" fmla="*/ 0 h 7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5" h="73">
                  <a:moveTo>
                    <a:pt x="0" y="0"/>
                  </a:moveTo>
                  <a:lnTo>
                    <a:pt x="72" y="72"/>
                  </a:lnTo>
                  <a:lnTo>
                    <a:pt x="144" y="0"/>
                  </a:lnTo>
                  <a:lnTo>
                    <a:pt x="0"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76" name="Group 334"/>
            <p:cNvGrpSpPr>
              <a:grpSpLocks/>
            </p:cNvGrpSpPr>
            <p:nvPr/>
          </p:nvGrpSpPr>
          <p:grpSpPr bwMode="auto">
            <a:xfrm>
              <a:off x="5966548" y="4610429"/>
              <a:ext cx="1117180" cy="582829"/>
              <a:chOff x="2434" y="3180"/>
              <a:chExt cx="904" cy="472"/>
            </a:xfrm>
          </p:grpSpPr>
          <p:sp>
            <p:nvSpPr>
              <p:cNvPr id="301" name="AutoShape 335"/>
              <p:cNvSpPr>
                <a:spLocks noChangeArrowheads="1"/>
              </p:cNvSpPr>
              <p:nvPr/>
            </p:nvSpPr>
            <p:spPr bwMode="auto">
              <a:xfrm flipV="1">
                <a:off x="2434" y="3276"/>
                <a:ext cx="904" cy="328"/>
              </a:xfrm>
              <a:custGeom>
                <a:avLst/>
                <a:gdLst>
                  <a:gd name="T0" fmla="*/ 874 w 21600"/>
                  <a:gd name="T1" fmla="*/ 164 h 21600"/>
                  <a:gd name="T2" fmla="*/ 452 w 21600"/>
                  <a:gd name="T3" fmla="*/ 328 h 21600"/>
                  <a:gd name="T4" fmla="*/ 30 w 21600"/>
                  <a:gd name="T5" fmla="*/ 164 h 21600"/>
                  <a:gd name="T6" fmla="*/ 452 w 21600"/>
                  <a:gd name="T7" fmla="*/ 0 h 21600"/>
                  <a:gd name="T8" fmla="*/ 0 60000 65536"/>
                  <a:gd name="T9" fmla="*/ 0 60000 65536"/>
                  <a:gd name="T10" fmla="*/ 0 60000 65536"/>
                  <a:gd name="T11" fmla="*/ 0 60000 65536"/>
                  <a:gd name="T12" fmla="*/ 2509 w 21600"/>
                  <a:gd name="T13" fmla="*/ 2502 h 21600"/>
                  <a:gd name="T14" fmla="*/ 19091 w 21600"/>
                  <a:gd name="T15" fmla="*/ 19098 h 21600"/>
                </a:gdLst>
                <a:ahLst/>
                <a:cxnLst>
                  <a:cxn ang="T8">
                    <a:pos x="T0" y="T1"/>
                  </a:cxn>
                  <a:cxn ang="T9">
                    <a:pos x="T2" y="T3"/>
                  </a:cxn>
                  <a:cxn ang="T10">
                    <a:pos x="T4" y="T5"/>
                  </a:cxn>
                  <a:cxn ang="T11">
                    <a:pos x="T6" y="T7"/>
                  </a:cxn>
                </a:cxnLst>
                <a:rect l="T12" t="T13" r="T14" b="T15"/>
                <a:pathLst>
                  <a:path w="21600" h="21600">
                    <a:moveTo>
                      <a:pt x="0" y="0"/>
                    </a:moveTo>
                    <a:lnTo>
                      <a:pt x="1431" y="21600"/>
                    </a:lnTo>
                    <a:lnTo>
                      <a:pt x="20169" y="21600"/>
                    </a:lnTo>
                    <a:lnTo>
                      <a:pt x="21600" y="0"/>
                    </a:lnTo>
                    <a:lnTo>
                      <a:pt x="0" y="0"/>
                    </a:lnTo>
                    <a:close/>
                  </a:path>
                </a:pathLst>
              </a:cu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2" name="Oval 336"/>
              <p:cNvSpPr>
                <a:spLocks noChangeArrowheads="1"/>
              </p:cNvSpPr>
              <p:nvPr/>
            </p:nvSpPr>
            <p:spPr bwMode="auto">
              <a:xfrm>
                <a:off x="2626" y="3372"/>
                <a:ext cx="136" cy="136"/>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grpSp>
            <p:nvGrpSpPr>
              <p:cNvPr id="303" name="Group 337"/>
              <p:cNvGrpSpPr>
                <a:grpSpLocks/>
              </p:cNvGrpSpPr>
              <p:nvPr/>
            </p:nvGrpSpPr>
            <p:grpSpPr bwMode="auto">
              <a:xfrm>
                <a:off x="2530" y="3612"/>
                <a:ext cx="712" cy="40"/>
                <a:chOff x="2530" y="3612"/>
                <a:chExt cx="712" cy="40"/>
              </a:xfrm>
            </p:grpSpPr>
            <p:sp>
              <p:nvSpPr>
                <p:cNvPr id="309" name="Rectangle 338"/>
                <p:cNvSpPr>
                  <a:spLocks noChangeArrowheads="1"/>
                </p:cNvSpPr>
                <p:nvPr/>
              </p:nvSpPr>
              <p:spPr bwMode="auto">
                <a:xfrm>
                  <a:off x="2530" y="3612"/>
                  <a:ext cx="88" cy="4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310" name="Rectangle 339"/>
                <p:cNvSpPr>
                  <a:spLocks noChangeArrowheads="1"/>
                </p:cNvSpPr>
                <p:nvPr/>
              </p:nvSpPr>
              <p:spPr bwMode="auto">
                <a:xfrm>
                  <a:off x="3154" y="3612"/>
                  <a:ext cx="88" cy="4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grpSp>
          <p:sp>
            <p:nvSpPr>
              <p:cNvPr id="304" name="Rectangle 340"/>
              <p:cNvSpPr>
                <a:spLocks noChangeArrowheads="1"/>
              </p:cNvSpPr>
              <p:nvPr/>
            </p:nvSpPr>
            <p:spPr bwMode="auto">
              <a:xfrm>
                <a:off x="2866" y="3228"/>
                <a:ext cx="40" cy="4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grpSp>
            <p:nvGrpSpPr>
              <p:cNvPr id="305" name="Group 341"/>
              <p:cNvGrpSpPr>
                <a:grpSpLocks/>
              </p:cNvGrpSpPr>
              <p:nvPr/>
            </p:nvGrpSpPr>
            <p:grpSpPr bwMode="auto">
              <a:xfrm>
                <a:off x="2530" y="3228"/>
                <a:ext cx="712" cy="40"/>
                <a:chOff x="2530" y="3228"/>
                <a:chExt cx="712" cy="40"/>
              </a:xfrm>
            </p:grpSpPr>
            <p:sp>
              <p:nvSpPr>
                <p:cNvPr id="307" name="Rectangle 342"/>
                <p:cNvSpPr>
                  <a:spLocks noChangeArrowheads="1"/>
                </p:cNvSpPr>
                <p:nvPr/>
              </p:nvSpPr>
              <p:spPr bwMode="auto">
                <a:xfrm>
                  <a:off x="2530" y="3228"/>
                  <a:ext cx="40" cy="4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308" name="Rectangle 343"/>
                <p:cNvSpPr>
                  <a:spLocks noChangeArrowheads="1"/>
                </p:cNvSpPr>
                <p:nvPr/>
              </p:nvSpPr>
              <p:spPr bwMode="auto">
                <a:xfrm>
                  <a:off x="3202" y="3228"/>
                  <a:ext cx="40" cy="4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grpSp>
          <p:sp>
            <p:nvSpPr>
              <p:cNvPr id="306" name="AutoShape 344"/>
              <p:cNvSpPr>
                <a:spLocks noChangeArrowheads="1"/>
              </p:cNvSpPr>
              <p:nvPr/>
            </p:nvSpPr>
            <p:spPr bwMode="auto">
              <a:xfrm>
                <a:off x="2482" y="3180"/>
                <a:ext cx="804" cy="64"/>
              </a:xfrm>
              <a:prstGeom prst="roundRect">
                <a:avLst>
                  <a:gd name="adj" fmla="val 12495"/>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grpSp>
        <p:sp>
          <p:nvSpPr>
            <p:cNvPr id="177" name="Rectangle 345"/>
            <p:cNvSpPr>
              <a:spLocks noChangeArrowheads="1"/>
            </p:cNvSpPr>
            <p:nvPr/>
          </p:nvSpPr>
          <p:spPr bwMode="auto">
            <a:xfrm>
              <a:off x="6903602" y="3185736"/>
              <a:ext cx="117385" cy="851983"/>
            </a:xfrm>
            <a:prstGeom prst="rect">
              <a:avLst/>
            </a:prstGeom>
            <a:solidFill>
              <a:srgbClr val="FFFF99"/>
            </a:solidFill>
            <a:ln w="9525">
              <a:solidFill>
                <a:srgbClr val="000000"/>
              </a:solidFill>
              <a:miter lim="800000"/>
              <a:headEnd/>
              <a:tailEnd/>
            </a:ln>
          </p:spPr>
          <p:txBody>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78" name="Rectangle 346"/>
            <p:cNvSpPr>
              <a:spLocks noChangeArrowheads="1"/>
            </p:cNvSpPr>
            <p:nvPr/>
          </p:nvSpPr>
          <p:spPr bwMode="auto">
            <a:xfrm>
              <a:off x="7387309" y="4391868"/>
              <a:ext cx="607163" cy="244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sz="1600">
                  <a:solidFill>
                    <a:srgbClr val="000000"/>
                  </a:solidFill>
                </a:rPr>
                <a:t>Stir bar</a:t>
              </a:r>
              <a:endParaRPr lang="en-US" sz="1600">
                <a:latin typeface="Book Antiqua" panose="02040602050305030304" pitchFamily="18" charset="0"/>
              </a:endParaRPr>
            </a:p>
          </p:txBody>
        </p:sp>
        <p:grpSp>
          <p:nvGrpSpPr>
            <p:cNvPr id="179" name="Group 347"/>
            <p:cNvGrpSpPr>
              <a:grpSpLocks noChangeAspect="1"/>
            </p:cNvGrpSpPr>
            <p:nvPr/>
          </p:nvGrpSpPr>
          <p:grpSpPr bwMode="auto">
            <a:xfrm>
              <a:off x="6347036" y="4493054"/>
              <a:ext cx="354178" cy="80949"/>
              <a:chOff x="2374" y="2307"/>
              <a:chExt cx="223" cy="51"/>
            </a:xfrm>
          </p:grpSpPr>
          <p:sp>
            <p:nvSpPr>
              <p:cNvPr id="297" name="Freeform 348"/>
              <p:cNvSpPr>
                <a:spLocks noChangeAspect="1"/>
              </p:cNvSpPr>
              <p:nvPr/>
            </p:nvSpPr>
            <p:spPr bwMode="auto">
              <a:xfrm>
                <a:off x="2374" y="2307"/>
                <a:ext cx="223" cy="51"/>
              </a:xfrm>
              <a:custGeom>
                <a:avLst/>
                <a:gdLst>
                  <a:gd name="T0" fmla="*/ 25 w 448"/>
                  <a:gd name="T1" fmla="*/ 0 h 102"/>
                  <a:gd name="T2" fmla="*/ 20 w 448"/>
                  <a:gd name="T3" fmla="*/ 1 h 102"/>
                  <a:gd name="T4" fmla="*/ 15 w 448"/>
                  <a:gd name="T5" fmla="*/ 2 h 102"/>
                  <a:gd name="T6" fmla="*/ 8 w 448"/>
                  <a:gd name="T7" fmla="*/ 8 h 102"/>
                  <a:gd name="T8" fmla="*/ 2 w 448"/>
                  <a:gd name="T9" fmla="*/ 15 h 102"/>
                  <a:gd name="T10" fmla="*/ 1 w 448"/>
                  <a:gd name="T11" fmla="*/ 21 h 102"/>
                  <a:gd name="T12" fmla="*/ 0 w 448"/>
                  <a:gd name="T13" fmla="*/ 26 h 102"/>
                  <a:gd name="T14" fmla="*/ 1 w 448"/>
                  <a:gd name="T15" fmla="*/ 31 h 102"/>
                  <a:gd name="T16" fmla="*/ 2 w 448"/>
                  <a:gd name="T17" fmla="*/ 36 h 102"/>
                  <a:gd name="T18" fmla="*/ 8 w 448"/>
                  <a:gd name="T19" fmla="*/ 43 h 102"/>
                  <a:gd name="T20" fmla="*/ 15 w 448"/>
                  <a:gd name="T21" fmla="*/ 49 h 102"/>
                  <a:gd name="T22" fmla="*/ 20 w 448"/>
                  <a:gd name="T23" fmla="*/ 50 h 102"/>
                  <a:gd name="T24" fmla="*/ 25 w 448"/>
                  <a:gd name="T25" fmla="*/ 51 h 102"/>
                  <a:gd name="T26" fmla="*/ 198 w 448"/>
                  <a:gd name="T27" fmla="*/ 51 h 102"/>
                  <a:gd name="T28" fmla="*/ 203 w 448"/>
                  <a:gd name="T29" fmla="*/ 50 h 102"/>
                  <a:gd name="T30" fmla="*/ 208 w 448"/>
                  <a:gd name="T31" fmla="*/ 49 h 102"/>
                  <a:gd name="T32" fmla="*/ 216 w 448"/>
                  <a:gd name="T33" fmla="*/ 43 h 102"/>
                  <a:gd name="T34" fmla="*/ 221 w 448"/>
                  <a:gd name="T35" fmla="*/ 36 h 102"/>
                  <a:gd name="T36" fmla="*/ 223 w 448"/>
                  <a:gd name="T37" fmla="*/ 31 h 102"/>
                  <a:gd name="T38" fmla="*/ 223 w 448"/>
                  <a:gd name="T39" fmla="*/ 26 h 102"/>
                  <a:gd name="T40" fmla="*/ 223 w 448"/>
                  <a:gd name="T41" fmla="*/ 21 h 102"/>
                  <a:gd name="T42" fmla="*/ 221 w 448"/>
                  <a:gd name="T43" fmla="*/ 15 h 102"/>
                  <a:gd name="T44" fmla="*/ 216 w 448"/>
                  <a:gd name="T45" fmla="*/ 8 h 102"/>
                  <a:gd name="T46" fmla="*/ 208 w 448"/>
                  <a:gd name="T47" fmla="*/ 2 h 102"/>
                  <a:gd name="T48" fmla="*/ 203 w 448"/>
                  <a:gd name="T49" fmla="*/ 1 h 102"/>
                  <a:gd name="T50" fmla="*/ 198 w 448"/>
                  <a:gd name="T51" fmla="*/ 0 h 102"/>
                  <a:gd name="T52" fmla="*/ 25 w 448"/>
                  <a:gd name="T53" fmla="*/ 0 h 10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48" h="102">
                    <a:moveTo>
                      <a:pt x="50" y="0"/>
                    </a:moveTo>
                    <a:lnTo>
                      <a:pt x="41" y="2"/>
                    </a:lnTo>
                    <a:lnTo>
                      <a:pt x="31" y="4"/>
                    </a:lnTo>
                    <a:lnTo>
                      <a:pt x="16" y="15"/>
                    </a:lnTo>
                    <a:lnTo>
                      <a:pt x="4" y="30"/>
                    </a:lnTo>
                    <a:lnTo>
                      <a:pt x="2" y="42"/>
                    </a:lnTo>
                    <a:lnTo>
                      <a:pt x="0" y="52"/>
                    </a:lnTo>
                    <a:lnTo>
                      <a:pt x="2" y="61"/>
                    </a:lnTo>
                    <a:lnTo>
                      <a:pt x="4" y="71"/>
                    </a:lnTo>
                    <a:lnTo>
                      <a:pt x="16" y="86"/>
                    </a:lnTo>
                    <a:lnTo>
                      <a:pt x="31" y="98"/>
                    </a:lnTo>
                    <a:lnTo>
                      <a:pt x="41" y="100"/>
                    </a:lnTo>
                    <a:lnTo>
                      <a:pt x="50" y="102"/>
                    </a:lnTo>
                    <a:lnTo>
                      <a:pt x="398" y="102"/>
                    </a:lnTo>
                    <a:lnTo>
                      <a:pt x="407" y="100"/>
                    </a:lnTo>
                    <a:lnTo>
                      <a:pt x="417" y="98"/>
                    </a:lnTo>
                    <a:lnTo>
                      <a:pt x="434" y="86"/>
                    </a:lnTo>
                    <a:lnTo>
                      <a:pt x="444" y="71"/>
                    </a:lnTo>
                    <a:lnTo>
                      <a:pt x="448" y="61"/>
                    </a:lnTo>
                    <a:lnTo>
                      <a:pt x="448" y="52"/>
                    </a:lnTo>
                    <a:lnTo>
                      <a:pt x="448" y="42"/>
                    </a:lnTo>
                    <a:lnTo>
                      <a:pt x="444" y="30"/>
                    </a:lnTo>
                    <a:lnTo>
                      <a:pt x="434" y="15"/>
                    </a:lnTo>
                    <a:lnTo>
                      <a:pt x="417" y="4"/>
                    </a:lnTo>
                    <a:lnTo>
                      <a:pt x="407" y="2"/>
                    </a:lnTo>
                    <a:lnTo>
                      <a:pt x="398" y="0"/>
                    </a:lnTo>
                    <a:lnTo>
                      <a:pt x="50" y="0"/>
                    </a:lnTo>
                    <a:close/>
                  </a:path>
                </a:pathLst>
              </a:custGeom>
              <a:solidFill>
                <a:srgbClr val="FFFFFF"/>
              </a:solidFill>
              <a:ln w="9525">
                <a:solidFill>
                  <a:srgbClr val="000000"/>
                </a:solidFill>
                <a:prstDash val="solid"/>
                <a:round/>
                <a:headEnd/>
                <a:tailEnd/>
              </a:ln>
            </p:spPr>
            <p:txBody>
              <a:bodyPr/>
              <a:lstStyle/>
              <a:p>
                <a:endParaRPr lang="en-US"/>
              </a:p>
            </p:txBody>
          </p:sp>
          <p:sp>
            <p:nvSpPr>
              <p:cNvPr id="298" name="Line 349"/>
              <p:cNvSpPr>
                <a:spLocks noChangeAspect="1" noChangeShapeType="1"/>
              </p:cNvSpPr>
              <p:nvPr/>
            </p:nvSpPr>
            <p:spPr bwMode="auto">
              <a:xfrm>
                <a:off x="2485" y="2308"/>
                <a:ext cx="1"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350"/>
              <p:cNvSpPr>
                <a:spLocks noChangeAspect="1" noChangeShapeType="1"/>
              </p:cNvSpPr>
              <p:nvPr/>
            </p:nvSpPr>
            <p:spPr bwMode="auto">
              <a:xfrm>
                <a:off x="2381" y="2324"/>
                <a:ext cx="20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351"/>
              <p:cNvSpPr>
                <a:spLocks noChangeAspect="1" noChangeShapeType="1"/>
              </p:cNvSpPr>
              <p:nvPr/>
            </p:nvSpPr>
            <p:spPr bwMode="auto">
              <a:xfrm>
                <a:off x="2381" y="2344"/>
                <a:ext cx="20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0" name="Group 352"/>
            <p:cNvGrpSpPr>
              <a:grpSpLocks/>
            </p:cNvGrpSpPr>
            <p:nvPr/>
          </p:nvGrpSpPr>
          <p:grpSpPr bwMode="auto">
            <a:xfrm>
              <a:off x="6788242" y="4454603"/>
              <a:ext cx="550494" cy="127494"/>
              <a:chOff x="2603" y="2297"/>
              <a:chExt cx="272" cy="63"/>
            </a:xfrm>
          </p:grpSpPr>
          <p:sp>
            <p:nvSpPr>
              <p:cNvPr id="295" name="Line 353"/>
              <p:cNvSpPr>
                <a:spLocks noChangeShapeType="1"/>
              </p:cNvSpPr>
              <p:nvPr/>
            </p:nvSpPr>
            <p:spPr bwMode="auto">
              <a:xfrm flipH="1">
                <a:off x="2664" y="2328"/>
                <a:ext cx="21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6" name="Freeform 354"/>
              <p:cNvSpPr>
                <a:spLocks/>
              </p:cNvSpPr>
              <p:nvPr/>
            </p:nvSpPr>
            <p:spPr bwMode="auto">
              <a:xfrm>
                <a:off x="2603" y="2297"/>
                <a:ext cx="63" cy="63"/>
              </a:xfrm>
              <a:custGeom>
                <a:avLst/>
                <a:gdLst>
                  <a:gd name="T0" fmla="*/ 63 w 127"/>
                  <a:gd name="T1" fmla="*/ 0 h 124"/>
                  <a:gd name="T2" fmla="*/ 0 w 127"/>
                  <a:gd name="T3" fmla="*/ 31 h 124"/>
                  <a:gd name="T4" fmla="*/ 63 w 127"/>
                  <a:gd name="T5" fmla="*/ 63 h 124"/>
                  <a:gd name="T6" fmla="*/ 63 w 127"/>
                  <a:gd name="T7" fmla="*/ 0 h 1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7" h="124">
                    <a:moveTo>
                      <a:pt x="127" y="0"/>
                    </a:moveTo>
                    <a:lnTo>
                      <a:pt x="0" y="61"/>
                    </a:lnTo>
                    <a:lnTo>
                      <a:pt x="127" y="124"/>
                    </a:lnTo>
                    <a:lnTo>
                      <a:pt x="1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81" name="AutoShape 355"/>
            <p:cNvSpPr>
              <a:spLocks noChangeArrowheads="1"/>
            </p:cNvSpPr>
            <p:nvPr/>
          </p:nvSpPr>
          <p:spPr bwMode="auto">
            <a:xfrm rot="5400000">
              <a:off x="6098106" y="4310908"/>
              <a:ext cx="145707" cy="303581"/>
            </a:xfrm>
            <a:prstGeom prst="can">
              <a:avLst>
                <a:gd name="adj" fmla="val 52083"/>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82" name="Freeform 356"/>
            <p:cNvSpPr>
              <a:spLocks/>
            </p:cNvSpPr>
            <p:nvPr/>
          </p:nvSpPr>
          <p:spPr bwMode="auto">
            <a:xfrm>
              <a:off x="5636656" y="4468769"/>
              <a:ext cx="388584" cy="2024"/>
            </a:xfrm>
            <a:custGeom>
              <a:avLst/>
              <a:gdLst>
                <a:gd name="T0" fmla="*/ 192 w 192"/>
                <a:gd name="T1" fmla="*/ 0 h 1"/>
                <a:gd name="T2" fmla="*/ 0 w 192"/>
                <a:gd name="T3" fmla="*/ 0 h 1"/>
                <a:gd name="T4" fmla="*/ 0 60000 65536"/>
                <a:gd name="T5" fmla="*/ 0 60000 65536"/>
              </a:gdLst>
              <a:ahLst/>
              <a:cxnLst>
                <a:cxn ang="T4">
                  <a:pos x="T0" y="T1"/>
                </a:cxn>
                <a:cxn ang="T5">
                  <a:pos x="T2" y="T3"/>
                </a:cxn>
              </a:cxnLst>
              <a:rect l="0" t="0" r="r" b="b"/>
              <a:pathLst>
                <a:path w="192" h="1">
                  <a:moveTo>
                    <a:pt x="192" y="0"/>
                  </a:moveTo>
                  <a:cubicBezTo>
                    <a:pt x="192" y="0"/>
                    <a:pt x="96" y="0"/>
                    <a:pt x="0"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3" name="Oval 357"/>
            <p:cNvSpPr>
              <a:spLocks noChangeArrowheads="1"/>
            </p:cNvSpPr>
            <p:nvPr/>
          </p:nvSpPr>
          <p:spPr bwMode="auto">
            <a:xfrm>
              <a:off x="6049527" y="4347347"/>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84" name="Oval 358"/>
            <p:cNvSpPr>
              <a:spLocks noChangeArrowheads="1"/>
            </p:cNvSpPr>
            <p:nvPr/>
          </p:nvSpPr>
          <p:spPr bwMode="auto">
            <a:xfrm>
              <a:off x="6061670" y="4395916"/>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85" name="Oval 359"/>
            <p:cNvSpPr>
              <a:spLocks noChangeArrowheads="1"/>
            </p:cNvSpPr>
            <p:nvPr/>
          </p:nvSpPr>
          <p:spPr bwMode="auto">
            <a:xfrm>
              <a:off x="6098100" y="4444485"/>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86" name="Oval 360"/>
            <p:cNvSpPr>
              <a:spLocks noChangeArrowheads="1"/>
            </p:cNvSpPr>
            <p:nvPr/>
          </p:nvSpPr>
          <p:spPr bwMode="auto">
            <a:xfrm>
              <a:off x="6134529" y="4408058"/>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87" name="Oval 361"/>
            <p:cNvSpPr>
              <a:spLocks noChangeArrowheads="1"/>
            </p:cNvSpPr>
            <p:nvPr/>
          </p:nvSpPr>
          <p:spPr bwMode="auto">
            <a:xfrm>
              <a:off x="6170959" y="4432343"/>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88" name="Oval 362"/>
            <p:cNvSpPr>
              <a:spLocks noChangeArrowheads="1"/>
            </p:cNvSpPr>
            <p:nvPr/>
          </p:nvSpPr>
          <p:spPr bwMode="auto">
            <a:xfrm>
              <a:off x="6207389" y="4383773"/>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89" name="Oval 363"/>
            <p:cNvSpPr>
              <a:spLocks noChangeArrowheads="1"/>
            </p:cNvSpPr>
            <p:nvPr/>
          </p:nvSpPr>
          <p:spPr bwMode="auto">
            <a:xfrm>
              <a:off x="6189174" y="4335204"/>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90" name="Oval 364"/>
            <p:cNvSpPr>
              <a:spLocks noChangeArrowheads="1"/>
            </p:cNvSpPr>
            <p:nvPr/>
          </p:nvSpPr>
          <p:spPr bwMode="auto">
            <a:xfrm>
              <a:off x="6116315" y="4365560"/>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91" name="Oval 365"/>
            <p:cNvSpPr>
              <a:spLocks noChangeArrowheads="1"/>
            </p:cNvSpPr>
            <p:nvPr/>
          </p:nvSpPr>
          <p:spPr bwMode="auto">
            <a:xfrm>
              <a:off x="6098100" y="4329133"/>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92" name="Oval 366"/>
            <p:cNvSpPr>
              <a:spLocks noChangeArrowheads="1"/>
            </p:cNvSpPr>
            <p:nvPr/>
          </p:nvSpPr>
          <p:spPr bwMode="auto">
            <a:xfrm>
              <a:off x="6158816" y="4298778"/>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93" name="Oval 367"/>
            <p:cNvSpPr>
              <a:spLocks noChangeArrowheads="1"/>
            </p:cNvSpPr>
            <p:nvPr/>
          </p:nvSpPr>
          <p:spPr bwMode="auto">
            <a:xfrm>
              <a:off x="6219532" y="4304849"/>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94" name="Oval 368"/>
            <p:cNvSpPr>
              <a:spLocks noChangeArrowheads="1"/>
            </p:cNvSpPr>
            <p:nvPr/>
          </p:nvSpPr>
          <p:spPr bwMode="auto">
            <a:xfrm>
              <a:off x="6280249" y="4292706"/>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95" name="Oval 369"/>
            <p:cNvSpPr>
              <a:spLocks noChangeArrowheads="1"/>
            </p:cNvSpPr>
            <p:nvPr/>
          </p:nvSpPr>
          <p:spPr bwMode="auto">
            <a:xfrm>
              <a:off x="6231676" y="4244137"/>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96" name="Oval 370"/>
            <p:cNvSpPr>
              <a:spLocks noChangeArrowheads="1"/>
            </p:cNvSpPr>
            <p:nvPr/>
          </p:nvSpPr>
          <p:spPr bwMode="auto">
            <a:xfrm>
              <a:off x="6128458" y="4268422"/>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97" name="Oval 371"/>
            <p:cNvSpPr>
              <a:spLocks noChangeArrowheads="1"/>
            </p:cNvSpPr>
            <p:nvPr/>
          </p:nvSpPr>
          <p:spPr bwMode="auto">
            <a:xfrm>
              <a:off x="6031312" y="4292706"/>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98" name="Oval 372"/>
            <p:cNvSpPr>
              <a:spLocks noChangeArrowheads="1"/>
            </p:cNvSpPr>
            <p:nvPr/>
          </p:nvSpPr>
          <p:spPr bwMode="auto">
            <a:xfrm>
              <a:off x="6079885" y="4280564"/>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99" name="Oval 373"/>
            <p:cNvSpPr>
              <a:spLocks noChangeArrowheads="1"/>
            </p:cNvSpPr>
            <p:nvPr/>
          </p:nvSpPr>
          <p:spPr bwMode="auto">
            <a:xfrm>
              <a:off x="6128458" y="4238066"/>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00" name="Oval 374"/>
            <p:cNvSpPr>
              <a:spLocks noChangeArrowheads="1"/>
            </p:cNvSpPr>
            <p:nvPr/>
          </p:nvSpPr>
          <p:spPr bwMode="auto">
            <a:xfrm>
              <a:off x="6177031" y="4244137"/>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01" name="Oval 375"/>
            <p:cNvSpPr>
              <a:spLocks noChangeArrowheads="1"/>
            </p:cNvSpPr>
            <p:nvPr/>
          </p:nvSpPr>
          <p:spPr bwMode="auto">
            <a:xfrm>
              <a:off x="6055598" y="4250208"/>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02" name="Oval 376"/>
            <p:cNvSpPr>
              <a:spLocks noChangeArrowheads="1"/>
            </p:cNvSpPr>
            <p:nvPr/>
          </p:nvSpPr>
          <p:spPr bwMode="auto">
            <a:xfrm>
              <a:off x="6019169" y="4244137"/>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03" name="Oval 377"/>
            <p:cNvSpPr>
              <a:spLocks noChangeArrowheads="1"/>
            </p:cNvSpPr>
            <p:nvPr/>
          </p:nvSpPr>
          <p:spPr bwMode="auto">
            <a:xfrm>
              <a:off x="6049527" y="4195568"/>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04" name="Oval 378"/>
            <p:cNvSpPr>
              <a:spLocks noChangeArrowheads="1"/>
            </p:cNvSpPr>
            <p:nvPr/>
          </p:nvSpPr>
          <p:spPr bwMode="auto">
            <a:xfrm>
              <a:off x="6079885" y="4189497"/>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05" name="Oval 379"/>
            <p:cNvSpPr>
              <a:spLocks noChangeArrowheads="1"/>
            </p:cNvSpPr>
            <p:nvPr/>
          </p:nvSpPr>
          <p:spPr bwMode="auto">
            <a:xfrm>
              <a:off x="6007025" y="4304849"/>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06" name="Oval 380"/>
            <p:cNvSpPr>
              <a:spLocks noChangeArrowheads="1"/>
            </p:cNvSpPr>
            <p:nvPr/>
          </p:nvSpPr>
          <p:spPr bwMode="auto">
            <a:xfrm>
              <a:off x="6140601" y="4207710"/>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07" name="Oval 381"/>
            <p:cNvSpPr>
              <a:spLocks noChangeArrowheads="1"/>
            </p:cNvSpPr>
            <p:nvPr/>
          </p:nvSpPr>
          <p:spPr bwMode="auto">
            <a:xfrm>
              <a:off x="6274177" y="4207710"/>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08" name="Oval 382"/>
            <p:cNvSpPr>
              <a:spLocks noChangeArrowheads="1"/>
            </p:cNvSpPr>
            <p:nvPr/>
          </p:nvSpPr>
          <p:spPr bwMode="auto">
            <a:xfrm>
              <a:off x="6219532" y="4207710"/>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09" name="Oval 383"/>
            <p:cNvSpPr>
              <a:spLocks noChangeArrowheads="1"/>
            </p:cNvSpPr>
            <p:nvPr/>
          </p:nvSpPr>
          <p:spPr bwMode="auto">
            <a:xfrm>
              <a:off x="6164888" y="4153070"/>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10" name="Oval 384"/>
            <p:cNvSpPr>
              <a:spLocks noChangeArrowheads="1"/>
            </p:cNvSpPr>
            <p:nvPr/>
          </p:nvSpPr>
          <p:spPr bwMode="auto">
            <a:xfrm>
              <a:off x="6110243" y="4177355"/>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11" name="Oval 385"/>
            <p:cNvSpPr>
              <a:spLocks noChangeArrowheads="1"/>
            </p:cNvSpPr>
            <p:nvPr/>
          </p:nvSpPr>
          <p:spPr bwMode="auto">
            <a:xfrm>
              <a:off x="6055598" y="4110572"/>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12" name="Oval 386"/>
            <p:cNvSpPr>
              <a:spLocks noChangeArrowheads="1"/>
            </p:cNvSpPr>
            <p:nvPr/>
          </p:nvSpPr>
          <p:spPr bwMode="auto">
            <a:xfrm>
              <a:off x="6092028" y="4140928"/>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13" name="Oval 387"/>
            <p:cNvSpPr>
              <a:spLocks noChangeArrowheads="1"/>
            </p:cNvSpPr>
            <p:nvPr/>
          </p:nvSpPr>
          <p:spPr bwMode="auto">
            <a:xfrm>
              <a:off x="6128458" y="4110572"/>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14" name="Oval 388"/>
            <p:cNvSpPr>
              <a:spLocks noChangeArrowheads="1"/>
            </p:cNvSpPr>
            <p:nvPr/>
          </p:nvSpPr>
          <p:spPr bwMode="auto">
            <a:xfrm>
              <a:off x="6219532" y="4159141"/>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15" name="Oval 389"/>
            <p:cNvSpPr>
              <a:spLocks noChangeArrowheads="1"/>
            </p:cNvSpPr>
            <p:nvPr/>
          </p:nvSpPr>
          <p:spPr bwMode="auto">
            <a:xfrm>
              <a:off x="6310607" y="4159141"/>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16" name="Oval 390"/>
            <p:cNvSpPr>
              <a:spLocks noChangeArrowheads="1"/>
            </p:cNvSpPr>
            <p:nvPr/>
          </p:nvSpPr>
          <p:spPr bwMode="auto">
            <a:xfrm>
              <a:off x="6268105" y="4116643"/>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17" name="Oval 391"/>
            <p:cNvSpPr>
              <a:spLocks noChangeArrowheads="1"/>
            </p:cNvSpPr>
            <p:nvPr/>
          </p:nvSpPr>
          <p:spPr bwMode="auto">
            <a:xfrm>
              <a:off x="6225604" y="4104501"/>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18" name="Oval 392"/>
            <p:cNvSpPr>
              <a:spLocks noChangeArrowheads="1"/>
            </p:cNvSpPr>
            <p:nvPr/>
          </p:nvSpPr>
          <p:spPr bwMode="auto">
            <a:xfrm>
              <a:off x="6158816" y="4092359"/>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19" name="Oval 393"/>
            <p:cNvSpPr>
              <a:spLocks noChangeArrowheads="1"/>
            </p:cNvSpPr>
            <p:nvPr/>
          </p:nvSpPr>
          <p:spPr bwMode="auto">
            <a:xfrm>
              <a:off x="6092028" y="4104501"/>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20" name="Oval 394"/>
            <p:cNvSpPr>
              <a:spLocks noChangeArrowheads="1"/>
            </p:cNvSpPr>
            <p:nvPr/>
          </p:nvSpPr>
          <p:spPr bwMode="auto">
            <a:xfrm>
              <a:off x="6025240" y="4068074"/>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21" name="Oval 395"/>
            <p:cNvSpPr>
              <a:spLocks noChangeArrowheads="1"/>
            </p:cNvSpPr>
            <p:nvPr/>
          </p:nvSpPr>
          <p:spPr bwMode="auto">
            <a:xfrm>
              <a:off x="6098100" y="4055932"/>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22" name="Oval 396"/>
            <p:cNvSpPr>
              <a:spLocks noChangeArrowheads="1"/>
            </p:cNvSpPr>
            <p:nvPr/>
          </p:nvSpPr>
          <p:spPr bwMode="auto">
            <a:xfrm>
              <a:off x="6158816" y="4062003"/>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23" name="Oval 397"/>
            <p:cNvSpPr>
              <a:spLocks noChangeArrowheads="1"/>
            </p:cNvSpPr>
            <p:nvPr/>
          </p:nvSpPr>
          <p:spPr bwMode="auto">
            <a:xfrm>
              <a:off x="6219532" y="4043790"/>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24" name="Oval 398"/>
            <p:cNvSpPr>
              <a:spLocks noChangeArrowheads="1"/>
            </p:cNvSpPr>
            <p:nvPr/>
          </p:nvSpPr>
          <p:spPr bwMode="auto">
            <a:xfrm>
              <a:off x="6280249" y="4062003"/>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25" name="Oval 399"/>
            <p:cNvSpPr>
              <a:spLocks noChangeArrowheads="1"/>
            </p:cNvSpPr>
            <p:nvPr/>
          </p:nvSpPr>
          <p:spPr bwMode="auto">
            <a:xfrm>
              <a:off x="6340965" y="4080217"/>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26" name="Oval 400"/>
            <p:cNvSpPr>
              <a:spLocks noChangeArrowheads="1"/>
            </p:cNvSpPr>
            <p:nvPr/>
          </p:nvSpPr>
          <p:spPr bwMode="auto">
            <a:xfrm>
              <a:off x="6243819" y="3989149"/>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27" name="Oval 401"/>
            <p:cNvSpPr>
              <a:spLocks noChangeArrowheads="1"/>
            </p:cNvSpPr>
            <p:nvPr/>
          </p:nvSpPr>
          <p:spPr bwMode="auto">
            <a:xfrm>
              <a:off x="6140601" y="4013434"/>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28" name="Oval 402"/>
            <p:cNvSpPr>
              <a:spLocks noChangeArrowheads="1"/>
            </p:cNvSpPr>
            <p:nvPr/>
          </p:nvSpPr>
          <p:spPr bwMode="auto">
            <a:xfrm>
              <a:off x="6140601" y="3983078"/>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29" name="Oval 403"/>
            <p:cNvSpPr>
              <a:spLocks noChangeArrowheads="1"/>
            </p:cNvSpPr>
            <p:nvPr/>
          </p:nvSpPr>
          <p:spPr bwMode="auto">
            <a:xfrm>
              <a:off x="6189174" y="3989149"/>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30" name="Oval 404"/>
            <p:cNvSpPr>
              <a:spLocks noChangeArrowheads="1"/>
            </p:cNvSpPr>
            <p:nvPr/>
          </p:nvSpPr>
          <p:spPr bwMode="auto">
            <a:xfrm>
              <a:off x="6067742" y="3995221"/>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31" name="Oval 405"/>
            <p:cNvSpPr>
              <a:spLocks noChangeArrowheads="1"/>
            </p:cNvSpPr>
            <p:nvPr/>
          </p:nvSpPr>
          <p:spPr bwMode="auto">
            <a:xfrm>
              <a:off x="6031312" y="3989149"/>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32" name="Oval 406"/>
            <p:cNvSpPr>
              <a:spLocks noChangeArrowheads="1"/>
            </p:cNvSpPr>
            <p:nvPr/>
          </p:nvSpPr>
          <p:spPr bwMode="auto">
            <a:xfrm>
              <a:off x="6061670" y="3940580"/>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33" name="Oval 407"/>
            <p:cNvSpPr>
              <a:spLocks noChangeArrowheads="1"/>
            </p:cNvSpPr>
            <p:nvPr/>
          </p:nvSpPr>
          <p:spPr bwMode="auto">
            <a:xfrm>
              <a:off x="6092028" y="3934509"/>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34" name="Oval 408"/>
            <p:cNvSpPr>
              <a:spLocks noChangeArrowheads="1"/>
            </p:cNvSpPr>
            <p:nvPr/>
          </p:nvSpPr>
          <p:spPr bwMode="auto">
            <a:xfrm>
              <a:off x="6152744" y="3952723"/>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35" name="Oval 409"/>
            <p:cNvSpPr>
              <a:spLocks noChangeArrowheads="1"/>
            </p:cNvSpPr>
            <p:nvPr/>
          </p:nvSpPr>
          <p:spPr bwMode="auto">
            <a:xfrm>
              <a:off x="6286320" y="3952723"/>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36" name="Oval 410"/>
            <p:cNvSpPr>
              <a:spLocks noChangeArrowheads="1"/>
            </p:cNvSpPr>
            <p:nvPr/>
          </p:nvSpPr>
          <p:spPr bwMode="auto">
            <a:xfrm>
              <a:off x="6231676" y="3952723"/>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37" name="Oval 411"/>
            <p:cNvSpPr>
              <a:spLocks noChangeArrowheads="1"/>
            </p:cNvSpPr>
            <p:nvPr/>
          </p:nvSpPr>
          <p:spPr bwMode="auto">
            <a:xfrm>
              <a:off x="6177031" y="3898082"/>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38" name="Oval 412"/>
            <p:cNvSpPr>
              <a:spLocks noChangeArrowheads="1"/>
            </p:cNvSpPr>
            <p:nvPr/>
          </p:nvSpPr>
          <p:spPr bwMode="auto">
            <a:xfrm>
              <a:off x="6122386" y="3922367"/>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39" name="Oval 413"/>
            <p:cNvSpPr>
              <a:spLocks noChangeArrowheads="1"/>
            </p:cNvSpPr>
            <p:nvPr/>
          </p:nvSpPr>
          <p:spPr bwMode="auto">
            <a:xfrm>
              <a:off x="6067742" y="3855584"/>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40" name="Oval 414"/>
            <p:cNvSpPr>
              <a:spLocks noChangeArrowheads="1"/>
            </p:cNvSpPr>
            <p:nvPr/>
          </p:nvSpPr>
          <p:spPr bwMode="auto">
            <a:xfrm>
              <a:off x="6104171" y="3885940"/>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41" name="Oval 415"/>
            <p:cNvSpPr>
              <a:spLocks noChangeArrowheads="1"/>
            </p:cNvSpPr>
            <p:nvPr/>
          </p:nvSpPr>
          <p:spPr bwMode="auto">
            <a:xfrm>
              <a:off x="6140601" y="3855584"/>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42" name="Oval 416"/>
            <p:cNvSpPr>
              <a:spLocks noChangeArrowheads="1"/>
            </p:cNvSpPr>
            <p:nvPr/>
          </p:nvSpPr>
          <p:spPr bwMode="auto">
            <a:xfrm>
              <a:off x="6231676" y="3904154"/>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43" name="Oval 417"/>
            <p:cNvSpPr>
              <a:spLocks noChangeArrowheads="1"/>
            </p:cNvSpPr>
            <p:nvPr/>
          </p:nvSpPr>
          <p:spPr bwMode="auto">
            <a:xfrm>
              <a:off x="6322750" y="3904154"/>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44" name="Oval 418"/>
            <p:cNvSpPr>
              <a:spLocks noChangeArrowheads="1"/>
            </p:cNvSpPr>
            <p:nvPr/>
          </p:nvSpPr>
          <p:spPr bwMode="auto">
            <a:xfrm>
              <a:off x="6280249" y="3861656"/>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45" name="Oval 419"/>
            <p:cNvSpPr>
              <a:spLocks noChangeArrowheads="1"/>
            </p:cNvSpPr>
            <p:nvPr/>
          </p:nvSpPr>
          <p:spPr bwMode="auto">
            <a:xfrm>
              <a:off x="6237747" y="3849513"/>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46" name="Oval 420"/>
            <p:cNvSpPr>
              <a:spLocks noChangeArrowheads="1"/>
            </p:cNvSpPr>
            <p:nvPr/>
          </p:nvSpPr>
          <p:spPr bwMode="auto">
            <a:xfrm>
              <a:off x="6170959" y="3837371"/>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47" name="Oval 421"/>
            <p:cNvSpPr>
              <a:spLocks noChangeArrowheads="1"/>
            </p:cNvSpPr>
            <p:nvPr/>
          </p:nvSpPr>
          <p:spPr bwMode="auto">
            <a:xfrm>
              <a:off x="6104171" y="3849513"/>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48" name="Oval 422"/>
            <p:cNvSpPr>
              <a:spLocks noChangeArrowheads="1"/>
            </p:cNvSpPr>
            <p:nvPr/>
          </p:nvSpPr>
          <p:spPr bwMode="auto">
            <a:xfrm>
              <a:off x="6037383" y="3813086"/>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49" name="Oval 423"/>
            <p:cNvSpPr>
              <a:spLocks noChangeArrowheads="1"/>
            </p:cNvSpPr>
            <p:nvPr/>
          </p:nvSpPr>
          <p:spPr bwMode="auto">
            <a:xfrm>
              <a:off x="6110243" y="3800944"/>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50" name="Oval 424"/>
            <p:cNvSpPr>
              <a:spLocks noChangeArrowheads="1"/>
            </p:cNvSpPr>
            <p:nvPr/>
          </p:nvSpPr>
          <p:spPr bwMode="auto">
            <a:xfrm>
              <a:off x="6170959" y="3807015"/>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51" name="Oval 425"/>
            <p:cNvSpPr>
              <a:spLocks noChangeArrowheads="1"/>
            </p:cNvSpPr>
            <p:nvPr/>
          </p:nvSpPr>
          <p:spPr bwMode="auto">
            <a:xfrm>
              <a:off x="6231676" y="3788802"/>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52" name="Oval 426"/>
            <p:cNvSpPr>
              <a:spLocks noChangeArrowheads="1"/>
            </p:cNvSpPr>
            <p:nvPr/>
          </p:nvSpPr>
          <p:spPr bwMode="auto">
            <a:xfrm>
              <a:off x="6292392" y="3807015"/>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53" name="Oval 427"/>
            <p:cNvSpPr>
              <a:spLocks noChangeArrowheads="1"/>
            </p:cNvSpPr>
            <p:nvPr/>
          </p:nvSpPr>
          <p:spPr bwMode="auto">
            <a:xfrm>
              <a:off x="6353108" y="3825229"/>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54" name="Oval 428"/>
            <p:cNvSpPr>
              <a:spLocks noChangeArrowheads="1"/>
            </p:cNvSpPr>
            <p:nvPr/>
          </p:nvSpPr>
          <p:spPr bwMode="auto">
            <a:xfrm>
              <a:off x="6353108" y="4001292"/>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55" name="Oval 429"/>
            <p:cNvSpPr>
              <a:spLocks noChangeArrowheads="1"/>
            </p:cNvSpPr>
            <p:nvPr/>
          </p:nvSpPr>
          <p:spPr bwMode="auto">
            <a:xfrm>
              <a:off x="6377395" y="3916296"/>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56" name="Oval 430"/>
            <p:cNvSpPr>
              <a:spLocks noChangeArrowheads="1"/>
            </p:cNvSpPr>
            <p:nvPr/>
          </p:nvSpPr>
          <p:spPr bwMode="auto">
            <a:xfrm>
              <a:off x="6310607" y="4019505"/>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57" name="Oval 431"/>
            <p:cNvSpPr>
              <a:spLocks noChangeArrowheads="1"/>
            </p:cNvSpPr>
            <p:nvPr/>
          </p:nvSpPr>
          <p:spPr bwMode="auto">
            <a:xfrm>
              <a:off x="6243819" y="4122715"/>
              <a:ext cx="34406" cy="34403"/>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58" name="AutoShape 432"/>
            <p:cNvSpPr>
              <a:spLocks noChangeArrowheads="1"/>
            </p:cNvSpPr>
            <p:nvPr/>
          </p:nvSpPr>
          <p:spPr bwMode="auto">
            <a:xfrm>
              <a:off x="6729549" y="3254542"/>
              <a:ext cx="46549" cy="983524"/>
            </a:xfrm>
            <a:prstGeom prst="roundRect">
              <a:avLst>
                <a:gd name="adj" fmla="val 16667"/>
              </a:avLst>
            </a:prstGeom>
            <a:solidFill>
              <a:schemeClr val="folHlink"/>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59" name="Rectangle 433"/>
            <p:cNvSpPr>
              <a:spLocks noChangeArrowheads="1"/>
            </p:cNvSpPr>
            <p:nvPr/>
          </p:nvSpPr>
          <p:spPr bwMode="auto">
            <a:xfrm>
              <a:off x="7369094" y="3855584"/>
              <a:ext cx="1554337" cy="48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sz="1600" dirty="0">
                  <a:solidFill>
                    <a:srgbClr val="000000"/>
                  </a:solidFill>
                </a:rPr>
                <a:t>Temperature probe</a:t>
              </a:r>
            </a:p>
            <a:p>
              <a:r>
                <a:rPr lang="en-US" sz="1600" dirty="0">
                  <a:solidFill>
                    <a:srgbClr val="000000"/>
                  </a:solidFill>
                </a:rPr>
                <a:t>(optional)</a:t>
              </a:r>
              <a:endParaRPr lang="en-US" sz="1600" dirty="0">
                <a:latin typeface="Book Antiqua" panose="02040602050305030304" pitchFamily="18" charset="0"/>
              </a:endParaRPr>
            </a:p>
          </p:txBody>
        </p:sp>
        <p:grpSp>
          <p:nvGrpSpPr>
            <p:cNvPr id="260" name="Group 434"/>
            <p:cNvGrpSpPr>
              <a:grpSpLocks/>
            </p:cNvGrpSpPr>
            <p:nvPr/>
          </p:nvGrpSpPr>
          <p:grpSpPr bwMode="auto">
            <a:xfrm>
              <a:off x="6820624" y="4076169"/>
              <a:ext cx="499897" cy="125470"/>
              <a:chOff x="2628" y="1825"/>
              <a:chExt cx="247" cy="62"/>
            </a:xfrm>
          </p:grpSpPr>
          <p:sp>
            <p:nvSpPr>
              <p:cNvPr id="293" name="Line 435"/>
              <p:cNvSpPr>
                <a:spLocks noChangeShapeType="1"/>
              </p:cNvSpPr>
              <p:nvPr/>
            </p:nvSpPr>
            <p:spPr bwMode="auto">
              <a:xfrm flipH="1">
                <a:off x="2688" y="1856"/>
                <a:ext cx="187"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Freeform 436"/>
              <p:cNvSpPr>
                <a:spLocks/>
              </p:cNvSpPr>
              <p:nvPr/>
            </p:nvSpPr>
            <p:spPr bwMode="auto">
              <a:xfrm>
                <a:off x="2628" y="1825"/>
                <a:ext cx="62" cy="62"/>
              </a:xfrm>
              <a:custGeom>
                <a:avLst/>
                <a:gdLst>
                  <a:gd name="T0" fmla="*/ 62 w 125"/>
                  <a:gd name="T1" fmla="*/ 0 h 125"/>
                  <a:gd name="T2" fmla="*/ 0 w 125"/>
                  <a:gd name="T3" fmla="*/ 30 h 125"/>
                  <a:gd name="T4" fmla="*/ 62 w 125"/>
                  <a:gd name="T5" fmla="*/ 62 h 125"/>
                  <a:gd name="T6" fmla="*/ 62 w 125"/>
                  <a:gd name="T7" fmla="*/ 0 h 1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5" h="125">
                    <a:moveTo>
                      <a:pt x="125" y="0"/>
                    </a:moveTo>
                    <a:lnTo>
                      <a:pt x="0" y="61"/>
                    </a:lnTo>
                    <a:lnTo>
                      <a:pt x="125" y="125"/>
                    </a:ln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261" name="AutoShape 437"/>
            <p:cNvSpPr>
              <a:spLocks noChangeArrowheads="1"/>
            </p:cNvSpPr>
            <p:nvPr/>
          </p:nvSpPr>
          <p:spPr bwMode="auto">
            <a:xfrm>
              <a:off x="6695143" y="3090621"/>
              <a:ext cx="113337" cy="364268"/>
            </a:xfrm>
            <a:prstGeom prst="roundRect">
              <a:avLst>
                <a:gd name="adj" fmla="val 16667"/>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62" name="Arc 438"/>
            <p:cNvSpPr>
              <a:spLocks/>
            </p:cNvSpPr>
            <p:nvPr/>
          </p:nvSpPr>
          <p:spPr bwMode="auto">
            <a:xfrm rot="10800000" flipV="1">
              <a:off x="6960271" y="2641357"/>
              <a:ext cx="425014" cy="546402"/>
            </a:xfrm>
            <a:custGeom>
              <a:avLst/>
              <a:gdLst>
                <a:gd name="T0" fmla="*/ 0 w 21600"/>
                <a:gd name="T1" fmla="*/ 0 h 21600"/>
                <a:gd name="T2" fmla="*/ 210 w 21600"/>
                <a:gd name="T3" fmla="*/ 270 h 21600"/>
                <a:gd name="T4" fmla="*/ 0 w 21600"/>
                <a:gd name="T5" fmla="*/ 27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3" name="Arc 439"/>
            <p:cNvSpPr>
              <a:spLocks/>
            </p:cNvSpPr>
            <p:nvPr/>
          </p:nvSpPr>
          <p:spPr bwMode="auto">
            <a:xfrm rot="10800000" flipV="1">
              <a:off x="6741692" y="2556361"/>
              <a:ext cx="425014" cy="546402"/>
            </a:xfrm>
            <a:custGeom>
              <a:avLst/>
              <a:gdLst>
                <a:gd name="T0" fmla="*/ 0 w 21600"/>
                <a:gd name="T1" fmla="*/ 0 h 21600"/>
                <a:gd name="T2" fmla="*/ 210 w 21600"/>
                <a:gd name="T3" fmla="*/ 270 h 21600"/>
                <a:gd name="T4" fmla="*/ 0 w 21600"/>
                <a:gd name="T5" fmla="*/ 27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64" name="Group 440"/>
            <p:cNvGrpSpPr>
              <a:grpSpLocks/>
            </p:cNvGrpSpPr>
            <p:nvPr/>
          </p:nvGrpSpPr>
          <p:grpSpPr bwMode="auto">
            <a:xfrm rot="5400000">
              <a:off x="2277031" y="4606361"/>
              <a:ext cx="244869" cy="514065"/>
              <a:chOff x="3108" y="2822"/>
              <a:chExt cx="46" cy="92"/>
            </a:xfrm>
          </p:grpSpPr>
          <p:sp>
            <p:nvSpPr>
              <p:cNvPr id="290" name="Rectangle 441"/>
              <p:cNvSpPr>
                <a:spLocks noChangeAspect="1" noChangeArrowheads="1"/>
              </p:cNvSpPr>
              <p:nvPr/>
            </p:nvSpPr>
            <p:spPr bwMode="auto">
              <a:xfrm>
                <a:off x="3108" y="2857"/>
                <a:ext cx="46" cy="2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91" name="AutoShape 442"/>
              <p:cNvSpPr>
                <a:spLocks noChangeAspect="1" noChangeArrowheads="1"/>
              </p:cNvSpPr>
              <p:nvPr/>
            </p:nvSpPr>
            <p:spPr bwMode="auto">
              <a:xfrm>
                <a:off x="3120" y="2845"/>
                <a:ext cx="23" cy="46"/>
              </a:xfrm>
              <a:prstGeom prst="roundRect">
                <a:avLst>
                  <a:gd name="adj" fmla="val 16667"/>
                </a:avLst>
              </a:prstGeom>
              <a:solidFill>
                <a:schemeClr val="tx1"/>
              </a:solidFill>
              <a:ln w="12700">
                <a:solidFill>
                  <a:schemeClr val="tx1"/>
                </a:solidFill>
                <a:round/>
                <a:headEnd type="non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92" name="AutoShape 443"/>
              <p:cNvSpPr>
                <a:spLocks noChangeAspect="1" noChangeArrowheads="1"/>
              </p:cNvSpPr>
              <p:nvPr/>
            </p:nvSpPr>
            <p:spPr bwMode="auto">
              <a:xfrm>
                <a:off x="3124" y="2822"/>
                <a:ext cx="16" cy="92"/>
              </a:xfrm>
              <a:prstGeom prst="roundRect">
                <a:avLst>
                  <a:gd name="adj" fmla="val 16667"/>
                </a:avLst>
              </a:prstGeom>
              <a:solidFill>
                <a:schemeClr val="tx1"/>
              </a:solidFill>
              <a:ln w="12700">
                <a:solidFill>
                  <a:schemeClr val="tx1"/>
                </a:solidFill>
                <a:round/>
                <a:headEnd type="non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grpSp>
        <p:sp>
          <p:nvSpPr>
            <p:cNvPr id="265" name="Text Box 444"/>
            <p:cNvSpPr txBox="1">
              <a:spLocks noChangeArrowheads="1"/>
            </p:cNvSpPr>
            <p:nvPr/>
          </p:nvSpPr>
          <p:spPr bwMode="auto">
            <a:xfrm>
              <a:off x="1588903" y="3195854"/>
              <a:ext cx="910744" cy="8256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sz="1600" dirty="0"/>
                <a:t>200 </a:t>
              </a:r>
              <a:r>
                <a:rPr lang="en-US" sz="1600" dirty="0" err="1"/>
                <a:t>kPa</a:t>
              </a:r>
              <a:r>
                <a:rPr lang="en-US" sz="1600" dirty="0"/>
                <a:t> Pressure sensor</a:t>
              </a:r>
            </a:p>
          </p:txBody>
        </p:sp>
        <p:sp>
          <p:nvSpPr>
            <p:cNvPr id="266" name="Line 445"/>
            <p:cNvSpPr>
              <a:spLocks noChangeShapeType="1"/>
            </p:cNvSpPr>
            <p:nvPr/>
          </p:nvSpPr>
          <p:spPr bwMode="auto">
            <a:xfrm>
              <a:off x="2019989" y="3964865"/>
              <a:ext cx="232746" cy="76294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67" name="Picture 4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0614" y="3857608"/>
              <a:ext cx="586924" cy="13052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8" name="Freeform 447"/>
            <p:cNvSpPr>
              <a:spLocks/>
            </p:cNvSpPr>
            <p:nvPr/>
          </p:nvSpPr>
          <p:spPr bwMode="auto">
            <a:xfrm>
              <a:off x="4525548" y="4059979"/>
              <a:ext cx="1206230" cy="443193"/>
            </a:xfrm>
            <a:custGeom>
              <a:avLst/>
              <a:gdLst>
                <a:gd name="T0" fmla="*/ 0 w 596"/>
                <a:gd name="T1" fmla="*/ 80 h 219"/>
                <a:gd name="T2" fmla="*/ 123 w 596"/>
                <a:gd name="T3" fmla="*/ 18 h 219"/>
                <a:gd name="T4" fmla="*/ 419 w 596"/>
                <a:gd name="T5" fmla="*/ 189 h 219"/>
                <a:gd name="T6" fmla="*/ 596 w 596"/>
                <a:gd name="T7" fmla="*/ 200 h 2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96" h="219">
                  <a:moveTo>
                    <a:pt x="0" y="80"/>
                  </a:moveTo>
                  <a:cubicBezTo>
                    <a:pt x="20" y="70"/>
                    <a:pt x="53" y="0"/>
                    <a:pt x="123" y="18"/>
                  </a:cubicBezTo>
                  <a:cubicBezTo>
                    <a:pt x="193" y="36"/>
                    <a:pt x="340" y="159"/>
                    <a:pt x="419" y="189"/>
                  </a:cubicBezTo>
                  <a:cubicBezTo>
                    <a:pt x="498" y="219"/>
                    <a:pt x="559" y="198"/>
                    <a:pt x="596" y="200"/>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69" name="Text Box 448"/>
            <p:cNvSpPr txBox="1">
              <a:spLocks noChangeArrowheads="1"/>
            </p:cNvSpPr>
            <p:nvPr/>
          </p:nvSpPr>
          <p:spPr bwMode="auto">
            <a:xfrm>
              <a:off x="4459237" y="5520002"/>
              <a:ext cx="136204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sz="1600" dirty="0"/>
                <a:t>Needle </a:t>
              </a:r>
              <a:r>
                <a:rPr lang="en-US" sz="1600" dirty="0" smtClean="0"/>
                <a:t>Valves</a:t>
              </a:r>
              <a:endParaRPr lang="en-US" sz="1600" dirty="0"/>
            </a:p>
          </p:txBody>
        </p:sp>
        <p:sp>
          <p:nvSpPr>
            <p:cNvPr id="270" name="Line 449"/>
            <p:cNvSpPr>
              <a:spLocks noChangeShapeType="1"/>
            </p:cNvSpPr>
            <p:nvPr/>
          </p:nvSpPr>
          <p:spPr bwMode="auto">
            <a:xfrm flipH="1" flipV="1">
              <a:off x="4533642" y="4385796"/>
              <a:ext cx="410301" cy="109698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1" name="Text Box 450"/>
            <p:cNvSpPr txBox="1">
              <a:spLocks noChangeArrowheads="1"/>
            </p:cNvSpPr>
            <p:nvPr/>
          </p:nvSpPr>
          <p:spPr bwMode="auto">
            <a:xfrm>
              <a:off x="858284" y="5088025"/>
              <a:ext cx="1445048" cy="335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sz="1600"/>
                <a:t>Solenoid Valve</a:t>
              </a:r>
            </a:p>
          </p:txBody>
        </p:sp>
        <p:sp>
          <p:nvSpPr>
            <p:cNvPr id="272" name="Line 451"/>
            <p:cNvSpPr>
              <a:spLocks noChangeShapeType="1"/>
            </p:cNvSpPr>
            <p:nvPr/>
          </p:nvSpPr>
          <p:spPr bwMode="auto">
            <a:xfrm rot="5400000" flipV="1">
              <a:off x="2619056" y="4978718"/>
              <a:ext cx="0" cy="66787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3" name="Text Box 452"/>
            <p:cNvSpPr txBox="1">
              <a:spLocks noChangeArrowheads="1"/>
            </p:cNvSpPr>
            <p:nvPr/>
          </p:nvSpPr>
          <p:spPr bwMode="auto">
            <a:xfrm>
              <a:off x="2623104" y="3066337"/>
              <a:ext cx="1246708" cy="335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r>
                <a:rPr lang="en-US" sz="1600"/>
                <a:t>Accumulator</a:t>
              </a:r>
            </a:p>
          </p:txBody>
        </p:sp>
        <p:sp>
          <p:nvSpPr>
            <p:cNvPr id="274" name="Line 453"/>
            <p:cNvSpPr>
              <a:spLocks noChangeShapeType="1"/>
            </p:cNvSpPr>
            <p:nvPr/>
          </p:nvSpPr>
          <p:spPr bwMode="auto">
            <a:xfrm rot="5400000" flipV="1">
              <a:off x="2983374" y="3626905"/>
              <a:ext cx="485691" cy="202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278" name="Group 460"/>
            <p:cNvGrpSpPr>
              <a:grpSpLocks/>
            </p:cNvGrpSpPr>
            <p:nvPr/>
          </p:nvGrpSpPr>
          <p:grpSpPr bwMode="auto">
            <a:xfrm rot="18900000">
              <a:off x="3787741" y="4329449"/>
              <a:ext cx="337987" cy="536284"/>
              <a:chOff x="1556" y="1663"/>
              <a:chExt cx="167" cy="265"/>
            </a:xfrm>
          </p:grpSpPr>
          <p:sp>
            <p:nvSpPr>
              <p:cNvPr id="284" name="Freeform 461"/>
              <p:cNvSpPr>
                <a:spLocks/>
              </p:cNvSpPr>
              <p:nvPr/>
            </p:nvSpPr>
            <p:spPr bwMode="auto">
              <a:xfrm rot="-5400000">
                <a:off x="1577" y="1796"/>
                <a:ext cx="133" cy="132"/>
              </a:xfrm>
              <a:custGeom>
                <a:avLst/>
                <a:gdLst>
                  <a:gd name="T0" fmla="*/ 0 w 288"/>
                  <a:gd name="T1" fmla="*/ 0 h 288"/>
                  <a:gd name="T2" fmla="*/ 133 w 288"/>
                  <a:gd name="T3" fmla="*/ 132 h 288"/>
                  <a:gd name="T4" fmla="*/ 0 w 288"/>
                  <a:gd name="T5" fmla="*/ 132 h 288"/>
                  <a:gd name="T6" fmla="*/ 133 w 288"/>
                  <a:gd name="T7" fmla="*/ 0 h 288"/>
                  <a:gd name="T8" fmla="*/ 0 w 288"/>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8">
                    <a:moveTo>
                      <a:pt x="0" y="0"/>
                    </a:moveTo>
                    <a:lnTo>
                      <a:pt x="288" y="288"/>
                    </a:lnTo>
                    <a:lnTo>
                      <a:pt x="0" y="288"/>
                    </a:lnTo>
                    <a:lnTo>
                      <a:pt x="288" y="0"/>
                    </a:lnTo>
                    <a:lnTo>
                      <a:pt x="0" y="0"/>
                    </a:lnTo>
                    <a:close/>
                  </a:path>
                </a:pathLst>
              </a:cu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85" name="Oval 462"/>
              <p:cNvSpPr>
                <a:spLocks noChangeArrowheads="1"/>
              </p:cNvSpPr>
              <p:nvPr/>
            </p:nvSpPr>
            <p:spPr bwMode="auto">
              <a:xfrm>
                <a:off x="1577" y="1697"/>
                <a:ext cx="133" cy="133"/>
              </a:xfrm>
              <a:prstGeom prst="ellipse">
                <a:avLst/>
              </a:pr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286" name="Text Box 463"/>
              <p:cNvSpPr txBox="1">
                <a:spLocks noChangeArrowheads="1"/>
              </p:cNvSpPr>
              <p:nvPr/>
            </p:nvSpPr>
            <p:spPr bwMode="auto">
              <a:xfrm>
                <a:off x="1556" y="1663"/>
                <a:ext cx="167" cy="1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sz="1200" b="1" dirty="0"/>
                  <a:t>S</a:t>
                </a:r>
                <a:r>
                  <a:rPr lang="en-US" sz="1600" b="1" baseline="-25000" dirty="0"/>
                  <a:t>2</a:t>
                </a:r>
              </a:p>
            </p:txBody>
          </p:sp>
        </p:grpSp>
        <p:sp>
          <p:nvSpPr>
            <p:cNvPr id="279" name="Line 464"/>
            <p:cNvSpPr>
              <a:spLocks noChangeShapeType="1"/>
            </p:cNvSpPr>
            <p:nvPr/>
          </p:nvSpPr>
          <p:spPr bwMode="auto">
            <a:xfrm flipH="1">
              <a:off x="2635104" y="4221876"/>
              <a:ext cx="1892468" cy="18977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53" name="Group 321"/>
            <p:cNvGrpSpPr>
              <a:grpSpLocks/>
            </p:cNvGrpSpPr>
            <p:nvPr/>
          </p:nvGrpSpPr>
          <p:grpSpPr bwMode="auto">
            <a:xfrm rot="18900000">
              <a:off x="2781401" y="5356634"/>
              <a:ext cx="364297" cy="538308"/>
              <a:chOff x="1551" y="1662"/>
              <a:chExt cx="180" cy="266"/>
            </a:xfrm>
          </p:grpSpPr>
          <p:sp>
            <p:nvSpPr>
              <p:cNvPr id="154" name="Freeform 322"/>
              <p:cNvSpPr>
                <a:spLocks/>
              </p:cNvSpPr>
              <p:nvPr/>
            </p:nvSpPr>
            <p:spPr bwMode="auto">
              <a:xfrm rot="-5400000">
                <a:off x="1577" y="1796"/>
                <a:ext cx="133" cy="132"/>
              </a:xfrm>
              <a:custGeom>
                <a:avLst/>
                <a:gdLst>
                  <a:gd name="T0" fmla="*/ 0 w 288"/>
                  <a:gd name="T1" fmla="*/ 0 h 288"/>
                  <a:gd name="T2" fmla="*/ 133 w 288"/>
                  <a:gd name="T3" fmla="*/ 132 h 288"/>
                  <a:gd name="T4" fmla="*/ 0 w 288"/>
                  <a:gd name="T5" fmla="*/ 132 h 288"/>
                  <a:gd name="T6" fmla="*/ 133 w 288"/>
                  <a:gd name="T7" fmla="*/ 0 h 288"/>
                  <a:gd name="T8" fmla="*/ 0 w 288"/>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88">
                    <a:moveTo>
                      <a:pt x="0" y="0"/>
                    </a:moveTo>
                    <a:lnTo>
                      <a:pt x="288" y="288"/>
                    </a:lnTo>
                    <a:lnTo>
                      <a:pt x="0" y="288"/>
                    </a:lnTo>
                    <a:lnTo>
                      <a:pt x="288" y="0"/>
                    </a:lnTo>
                    <a:lnTo>
                      <a:pt x="0" y="0"/>
                    </a:lnTo>
                    <a:close/>
                  </a:path>
                </a:pathLst>
              </a:cu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55" name="Oval 323"/>
              <p:cNvSpPr>
                <a:spLocks noChangeArrowheads="1"/>
              </p:cNvSpPr>
              <p:nvPr/>
            </p:nvSpPr>
            <p:spPr bwMode="auto">
              <a:xfrm>
                <a:off x="1577" y="1697"/>
                <a:ext cx="133" cy="133"/>
              </a:xfrm>
              <a:prstGeom prst="ellipse">
                <a:avLst/>
              </a:pr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endParaRPr lang="en-US"/>
              </a:p>
            </p:txBody>
          </p:sp>
          <p:sp>
            <p:nvSpPr>
              <p:cNvPr id="156" name="Text Box 324"/>
              <p:cNvSpPr txBox="1">
                <a:spLocks noChangeArrowheads="1"/>
              </p:cNvSpPr>
              <p:nvPr/>
            </p:nvSpPr>
            <p:spPr bwMode="auto">
              <a:xfrm>
                <a:off x="1551" y="1662"/>
                <a:ext cx="180" cy="1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anose="02020603050405020304" pitchFamily="18" charset="0"/>
                  </a:defRPr>
                </a:lvl1pPr>
                <a:lvl2pPr marL="742950" indent="-285750">
                  <a:defRPr sz="2800">
                    <a:solidFill>
                      <a:schemeClr val="tx1"/>
                    </a:solidFill>
                    <a:latin typeface="Times New Roman" panose="02020603050405020304" pitchFamily="18" charset="0"/>
                  </a:defRPr>
                </a:lvl2pPr>
                <a:lvl3pPr marL="1143000" indent="-228600">
                  <a:defRPr sz="2800">
                    <a:solidFill>
                      <a:schemeClr val="tx1"/>
                    </a:solidFill>
                    <a:latin typeface="Times New Roman" panose="02020603050405020304" pitchFamily="18" charset="0"/>
                  </a:defRPr>
                </a:lvl3pPr>
                <a:lvl4pPr marL="1600200" indent="-228600">
                  <a:defRPr sz="2800">
                    <a:solidFill>
                      <a:schemeClr val="tx1"/>
                    </a:solidFill>
                    <a:latin typeface="Times New Roman" panose="02020603050405020304" pitchFamily="18" charset="0"/>
                  </a:defRPr>
                </a:lvl4pPr>
                <a:lvl5pPr marL="2057400" indent="-228600">
                  <a:defRPr sz="28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8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8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8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800">
                    <a:solidFill>
                      <a:schemeClr val="tx1"/>
                    </a:solidFill>
                    <a:latin typeface="Times New Roman" panose="02020603050405020304" pitchFamily="18" charset="0"/>
                  </a:defRPr>
                </a:lvl9pPr>
              </a:lstStyle>
              <a:p>
                <a:pPr algn="ctr"/>
                <a:r>
                  <a:rPr lang="en-US" sz="1200" b="1" dirty="0" smtClean="0"/>
                  <a:t>N</a:t>
                </a:r>
                <a:r>
                  <a:rPr lang="en-US" sz="1600" b="1" baseline="-25000" dirty="0"/>
                  <a:t>1</a:t>
                </a:r>
              </a:p>
            </p:txBody>
          </p:sp>
        </p:grpSp>
        <p:sp>
          <p:nvSpPr>
            <p:cNvPr id="152" name="Line 449"/>
            <p:cNvSpPr>
              <a:spLocks noChangeShapeType="1"/>
            </p:cNvSpPr>
            <p:nvPr/>
          </p:nvSpPr>
          <p:spPr bwMode="auto">
            <a:xfrm flipH="1">
              <a:off x="3098073" y="5718406"/>
              <a:ext cx="1399092" cy="5433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218365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228600"/>
            <a:ext cx="6951785" cy="1143000"/>
          </a:xfrm>
        </p:spPr>
        <p:txBody>
          <a:bodyPr/>
          <a:lstStyle/>
          <a:p>
            <a:r>
              <a:rPr lang="en-US" altLang="en-US" dirty="0"/>
              <a:t>Measuring the Transfer Coefficient</a:t>
            </a:r>
          </a:p>
        </p:txBody>
      </p:sp>
      <p:sp>
        <p:nvSpPr>
          <p:cNvPr id="36867" name="Rectangle 3"/>
          <p:cNvSpPr>
            <a:spLocks noGrp="1" noChangeArrowheads="1"/>
          </p:cNvSpPr>
          <p:nvPr>
            <p:ph idx="1"/>
          </p:nvPr>
        </p:nvSpPr>
        <p:spPr/>
        <p:txBody>
          <a:bodyPr/>
          <a:lstStyle/>
          <a:p>
            <a:r>
              <a:rPr lang="en-US" altLang="en-US"/>
              <a:t>Specific for a particular reactor design/configuration and for a specific flow rate</a:t>
            </a:r>
          </a:p>
          <a:p>
            <a:r>
              <a:rPr lang="en-US" altLang="en-US"/>
              <a:t>We want to know how the transfer coefficient varies with flow rate (so we can estimate how much oxygen we are delivering)</a:t>
            </a:r>
          </a:p>
        </p:txBody>
      </p:sp>
      <p:graphicFrame>
        <p:nvGraphicFramePr>
          <p:cNvPr id="36868" name="Object 4"/>
          <p:cNvGraphicFramePr>
            <a:graphicFrameLocks noChangeAspect="1"/>
          </p:cNvGraphicFramePr>
          <p:nvPr/>
        </p:nvGraphicFramePr>
        <p:xfrm>
          <a:off x="7624763" y="230188"/>
          <a:ext cx="1050925" cy="1260475"/>
        </p:xfrm>
        <a:graphic>
          <a:graphicData uri="http://schemas.openxmlformats.org/presentationml/2006/ole">
            <mc:AlternateContent xmlns:mc="http://schemas.openxmlformats.org/markup-compatibility/2006">
              <mc:Choice xmlns:v="urn:schemas-microsoft-com:vml" Requires="v">
                <p:oleObj spid="_x0000_s36967" name="Equation" r:id="rId4" imgW="380880" imgH="457200" progId="Equation.DSMT4">
                  <p:embed/>
                </p:oleObj>
              </mc:Choice>
              <mc:Fallback>
                <p:oleObj name="Equation" r:id="rId4" imgW="380880" imgH="4572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4763" y="230188"/>
                        <a:ext cx="1050925" cy="1260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70" name="Rectangle 6"/>
          <p:cNvSpPr>
            <a:spLocks noChangeArrowheads="1"/>
          </p:cNvSpPr>
          <p:nvPr/>
        </p:nvSpPr>
        <p:spPr bwMode="auto">
          <a:xfrm>
            <a:off x="3810000" y="3200400"/>
            <a:ext cx="9144000" cy="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36869" name="Object 5"/>
          <p:cNvGraphicFramePr>
            <a:graphicFrameLocks noChangeAspect="1"/>
          </p:cNvGraphicFramePr>
          <p:nvPr>
            <p:extLst>
              <p:ext uri="{D42A27DB-BD31-4B8C-83A1-F6EECF244321}">
                <p14:modId xmlns:p14="http://schemas.microsoft.com/office/powerpoint/2010/main" val="1710087320"/>
              </p:ext>
            </p:extLst>
          </p:nvPr>
        </p:nvGraphicFramePr>
        <p:xfrm>
          <a:off x="5340350" y="5510213"/>
          <a:ext cx="2908300" cy="838200"/>
        </p:xfrm>
        <a:graphic>
          <a:graphicData uri="http://schemas.openxmlformats.org/presentationml/2006/ole">
            <mc:AlternateContent xmlns:mc="http://schemas.openxmlformats.org/markup-compatibility/2006">
              <mc:Choice xmlns:v="urn:schemas-microsoft-com:vml" Requires="v">
                <p:oleObj spid="_x0000_s36968" name="Equation" r:id="rId6" imgW="2908080" imgH="838080" progId="Equation.DSMT4">
                  <p:embed/>
                </p:oleObj>
              </mc:Choice>
              <mc:Fallback>
                <p:oleObj name="Equation" r:id="rId6" imgW="2908080" imgH="83808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0350" y="5510213"/>
                        <a:ext cx="29083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871" name="Object 7"/>
          <p:cNvGraphicFramePr>
            <a:graphicFrameLocks noChangeAspect="1"/>
          </p:cNvGraphicFramePr>
          <p:nvPr/>
        </p:nvGraphicFramePr>
        <p:xfrm>
          <a:off x="777875" y="5538788"/>
          <a:ext cx="2360613" cy="787400"/>
        </p:xfrm>
        <a:graphic>
          <a:graphicData uri="http://schemas.openxmlformats.org/presentationml/2006/ole">
            <mc:AlternateContent xmlns:mc="http://schemas.openxmlformats.org/markup-compatibility/2006">
              <mc:Choice xmlns:v="urn:schemas-microsoft-com:vml" Requires="v">
                <p:oleObj spid="_x0000_s36969" name="Equation" r:id="rId8" imgW="2171520" imgH="723600" progId="Equation.DSMT4">
                  <p:embed/>
                </p:oleObj>
              </mc:Choice>
              <mc:Fallback>
                <p:oleObj name="Equation" r:id="rId8" imgW="2171520" imgH="723600" progId="Equation.DSMT4">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7875" y="5538788"/>
                        <a:ext cx="2360613" cy="787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72" name="Text Box 8"/>
          <p:cNvSpPr txBox="1">
            <a:spLocks noChangeArrowheads="1"/>
          </p:cNvSpPr>
          <p:nvPr/>
        </p:nvSpPr>
        <p:spPr bwMode="auto">
          <a:xfrm>
            <a:off x="3576638" y="5522913"/>
            <a:ext cx="124777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integrate</a:t>
            </a:r>
          </a:p>
        </p:txBody>
      </p:sp>
      <p:sp>
        <p:nvSpPr>
          <p:cNvPr id="36873" name="Line 9"/>
          <p:cNvSpPr>
            <a:spLocks noChangeShapeType="1"/>
          </p:cNvSpPr>
          <p:nvPr/>
        </p:nvSpPr>
        <p:spPr bwMode="auto">
          <a:xfrm>
            <a:off x="3381375" y="5967413"/>
            <a:ext cx="1541463" cy="0"/>
          </a:xfrm>
          <a:prstGeom prst="line">
            <a:avLst/>
          </a:prstGeom>
          <a:noFill/>
          <a:ln w="12700">
            <a:solidFill>
              <a:schemeClr val="tx1"/>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aphicFrame>
        <p:nvGraphicFramePr>
          <p:cNvPr id="36874" name="Object 10"/>
          <p:cNvGraphicFramePr>
            <a:graphicFrameLocks noChangeAspect="1"/>
          </p:cNvGraphicFramePr>
          <p:nvPr>
            <p:extLst>
              <p:ext uri="{D42A27DB-BD31-4B8C-83A1-F6EECF244321}">
                <p14:modId xmlns:p14="http://schemas.microsoft.com/office/powerpoint/2010/main" val="1351616192"/>
              </p:ext>
            </p:extLst>
          </p:nvPr>
        </p:nvGraphicFramePr>
        <p:xfrm>
          <a:off x="6386513" y="6451600"/>
          <a:ext cx="889000" cy="266700"/>
        </p:xfrm>
        <a:graphic>
          <a:graphicData uri="http://schemas.openxmlformats.org/presentationml/2006/ole">
            <mc:AlternateContent xmlns:mc="http://schemas.openxmlformats.org/markup-compatibility/2006">
              <mc:Choice xmlns:v="urn:schemas-microsoft-com:vml" Requires="v">
                <p:oleObj spid="_x0000_s36970" name="Equation" r:id="rId10" imgW="888840" imgH="266400" progId="Equation.DSMT4">
                  <p:embed/>
                </p:oleObj>
              </mc:Choice>
              <mc:Fallback>
                <p:oleObj name="Equation" r:id="rId10" imgW="888840" imgH="266400" progId="Equation.DSMT4">
                  <p:embed/>
                  <p:pic>
                    <p:nvPicPr>
                      <p:cNvPr id="0"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86513" y="6451600"/>
                        <a:ext cx="889000" cy="266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877" name="Line 13"/>
          <p:cNvSpPr>
            <a:spLocks noChangeShapeType="1"/>
          </p:cNvSpPr>
          <p:nvPr/>
        </p:nvSpPr>
        <p:spPr bwMode="auto">
          <a:xfrm>
            <a:off x="6375400" y="6700838"/>
            <a:ext cx="939800" cy="0"/>
          </a:xfrm>
          <a:prstGeom prst="line">
            <a:avLst/>
          </a:prstGeom>
          <a:noFill/>
          <a:ln w="12700">
            <a:solidFill>
              <a:schemeClr val="tx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68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a:t>Oxygen Transfer Efficiency (OTE)</a:t>
            </a:r>
          </a:p>
        </p:txBody>
      </p:sp>
      <p:sp>
        <p:nvSpPr>
          <p:cNvPr id="29699" name="Rectangle 3"/>
          <p:cNvSpPr>
            <a:spLocks noGrp="1" noChangeArrowheads="1"/>
          </p:cNvSpPr>
          <p:nvPr>
            <p:ph idx="1"/>
          </p:nvPr>
        </p:nvSpPr>
        <p:spPr/>
        <p:txBody>
          <a:bodyPr/>
          <a:lstStyle/>
          <a:p>
            <a:pPr>
              <a:lnSpc>
                <a:spcPct val="90000"/>
              </a:lnSpc>
            </a:pPr>
            <a:r>
              <a:rPr lang="en-US" altLang="en-US"/>
              <a:t>Percentage of the mass of oxygen transferred into the water divided by the mass of oxygen supplied to the water</a:t>
            </a:r>
          </a:p>
          <a:p>
            <a:pPr>
              <a:lnSpc>
                <a:spcPct val="90000"/>
              </a:lnSpc>
            </a:pPr>
            <a:r>
              <a:rPr lang="en-US" altLang="en-US"/>
              <a:t>You will calculate OTE for your system</a:t>
            </a:r>
          </a:p>
          <a:p>
            <a:pPr>
              <a:lnSpc>
                <a:spcPct val="90000"/>
              </a:lnSpc>
            </a:pPr>
            <a:r>
              <a:rPr lang="en-US" altLang="en-US"/>
              <a:t>OTE will be less under wastewater conditions</a:t>
            </a:r>
          </a:p>
          <a:p>
            <a:pPr lvl="1">
              <a:lnSpc>
                <a:spcPct val="90000"/>
              </a:lnSpc>
            </a:pPr>
            <a:r>
              <a:rPr lang="en-US" altLang="en-US"/>
              <a:t>Lower oxygen solubility (salts, organic matter)</a:t>
            </a:r>
          </a:p>
          <a:p>
            <a:pPr lvl="1">
              <a:lnSpc>
                <a:spcPct val="90000"/>
              </a:lnSpc>
            </a:pPr>
            <a:r>
              <a:rPr lang="en-US" altLang="en-US"/>
              <a:t>Lower surface tension</a:t>
            </a:r>
          </a:p>
          <a:p>
            <a:pPr lvl="1">
              <a:lnSpc>
                <a:spcPct val="90000"/>
              </a:lnSpc>
            </a:pPr>
            <a:endParaRPr lang="en-US" altLang="en-US"/>
          </a:p>
          <a:p>
            <a:pPr lvl="1">
              <a:lnSpc>
                <a:spcPct val="90000"/>
              </a:lnSpc>
            </a:pPr>
            <a:endParaRPr lang="en-US" altLang="en-US"/>
          </a:p>
        </p:txBody>
      </p:sp>
      <p:graphicFrame>
        <p:nvGraphicFramePr>
          <p:cNvPr id="29700" name="Object 4"/>
          <p:cNvGraphicFramePr>
            <a:graphicFrameLocks noChangeAspect="1"/>
          </p:cNvGraphicFramePr>
          <p:nvPr/>
        </p:nvGraphicFramePr>
        <p:xfrm>
          <a:off x="1927225" y="5834063"/>
          <a:ext cx="2360613" cy="787400"/>
        </p:xfrm>
        <a:graphic>
          <a:graphicData uri="http://schemas.openxmlformats.org/presentationml/2006/ole">
            <mc:AlternateContent xmlns:mc="http://schemas.openxmlformats.org/markup-compatibility/2006">
              <mc:Choice xmlns:v="urn:schemas-microsoft-com:vml" Requires="v">
                <p:oleObj spid="_x0000_s29723" name="Equation" r:id="rId4" imgW="2171520" imgH="723600" progId="Equation.DSMT4">
                  <p:embed/>
                </p:oleObj>
              </mc:Choice>
              <mc:Fallback>
                <p:oleObj name="Equation" r:id="rId4" imgW="2171520" imgH="7236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7225" y="5834063"/>
                        <a:ext cx="2360613" cy="787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dirty="0" smtClean="0"/>
              <a:t>Oxygen Transfer Efficiency:</a:t>
            </a:r>
            <a:br>
              <a:rPr lang="en-US" altLang="en-US" dirty="0" smtClean="0"/>
            </a:br>
            <a:r>
              <a:rPr lang="en-US" altLang="en-US" dirty="0" smtClean="0"/>
              <a:t> O</a:t>
            </a:r>
            <a:r>
              <a:rPr lang="en-US" altLang="en-US" baseline="-25000" dirty="0" smtClean="0"/>
              <a:t>2</a:t>
            </a:r>
            <a:r>
              <a:rPr lang="en-US" altLang="en-US" dirty="0" smtClean="0"/>
              <a:t> dissolved / O</a:t>
            </a:r>
            <a:r>
              <a:rPr lang="en-US" altLang="en-US" baseline="-25000" dirty="0" smtClean="0"/>
              <a:t>2</a:t>
            </a:r>
            <a:r>
              <a:rPr lang="en-US" altLang="en-US" dirty="0" smtClean="0"/>
              <a:t> delivered</a:t>
            </a:r>
            <a:endParaRPr lang="en-US" altLang="en-US" dirty="0"/>
          </a:p>
        </p:txBody>
      </p:sp>
      <p:sp>
        <p:nvSpPr>
          <p:cNvPr id="33795" name="Rectangle 3"/>
          <p:cNvSpPr>
            <a:spLocks noGrp="1" noChangeArrowheads="1"/>
          </p:cNvSpPr>
          <p:nvPr>
            <p:ph idx="1"/>
          </p:nvPr>
        </p:nvSpPr>
        <p:spPr/>
        <p:txBody>
          <a:bodyPr/>
          <a:lstStyle/>
          <a:p>
            <a:r>
              <a:rPr lang="en-US" altLang="en-US" dirty="0" smtClean="0"/>
              <a:t>How do we measure the rate that oxygen is dissolving?</a:t>
            </a:r>
            <a:endParaRPr lang="en-US" altLang="en-US" dirty="0"/>
          </a:p>
        </p:txBody>
      </p:sp>
      <p:sp>
        <p:nvSpPr>
          <p:cNvPr id="33797" name="Rectangle 5"/>
          <p:cNvSpPr>
            <a:spLocks noChangeArrowheads="1"/>
          </p:cNvSpPr>
          <p:nvPr/>
        </p:nvSpPr>
        <p:spPr bwMode="auto">
          <a:xfrm>
            <a:off x="3790950" y="3162300"/>
            <a:ext cx="9144000" cy="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3799" name="Rectangle 7"/>
          <p:cNvSpPr>
            <a:spLocks noChangeArrowheads="1"/>
          </p:cNvSpPr>
          <p:nvPr/>
        </p:nvSpPr>
        <p:spPr bwMode="auto">
          <a:xfrm>
            <a:off x="4076700" y="3200400"/>
            <a:ext cx="9144000" cy="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33798" name="Object 6"/>
          <p:cNvGraphicFramePr>
            <a:graphicFrameLocks noChangeAspect="1"/>
          </p:cNvGraphicFramePr>
          <p:nvPr>
            <p:extLst>
              <p:ext uri="{D42A27DB-BD31-4B8C-83A1-F6EECF244321}">
                <p14:modId xmlns:p14="http://schemas.microsoft.com/office/powerpoint/2010/main" val="1566090900"/>
              </p:ext>
            </p:extLst>
          </p:nvPr>
        </p:nvGraphicFramePr>
        <p:xfrm>
          <a:off x="750888" y="2815246"/>
          <a:ext cx="2146300" cy="850900"/>
        </p:xfrm>
        <a:graphic>
          <a:graphicData uri="http://schemas.openxmlformats.org/presentationml/2006/ole">
            <mc:AlternateContent xmlns:mc="http://schemas.openxmlformats.org/markup-compatibility/2006">
              <mc:Choice xmlns:v="urn:schemas-microsoft-com:vml" Requires="v">
                <p:oleObj spid="_x0000_s33878" name="Equation" r:id="rId4" imgW="2145960" imgH="850680" progId="Equation.DSMT4">
                  <p:embed/>
                </p:oleObj>
              </mc:Choice>
              <mc:Fallback>
                <p:oleObj name="Equation" r:id="rId4" imgW="2145960" imgH="85068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0888" y="2815246"/>
                        <a:ext cx="2146300"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01" name="Rectangle 9"/>
          <p:cNvSpPr>
            <a:spLocks noChangeArrowheads="1"/>
          </p:cNvSpPr>
          <p:nvPr/>
        </p:nvSpPr>
        <p:spPr bwMode="auto">
          <a:xfrm>
            <a:off x="3986213" y="3233738"/>
            <a:ext cx="9144000" cy="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33800" name="Object 8"/>
          <p:cNvGraphicFramePr>
            <a:graphicFrameLocks noChangeAspect="1"/>
          </p:cNvGraphicFramePr>
          <p:nvPr>
            <p:extLst>
              <p:ext uri="{D42A27DB-BD31-4B8C-83A1-F6EECF244321}">
                <p14:modId xmlns:p14="http://schemas.microsoft.com/office/powerpoint/2010/main" val="3303864303"/>
              </p:ext>
            </p:extLst>
          </p:nvPr>
        </p:nvGraphicFramePr>
        <p:xfrm>
          <a:off x="884238" y="3977296"/>
          <a:ext cx="2178050" cy="719138"/>
        </p:xfrm>
        <a:graphic>
          <a:graphicData uri="http://schemas.openxmlformats.org/presentationml/2006/ole">
            <mc:AlternateContent xmlns:mc="http://schemas.openxmlformats.org/markup-compatibility/2006">
              <mc:Choice xmlns:v="urn:schemas-microsoft-com:vml" Requires="v">
                <p:oleObj spid="_x0000_s33879" name="Equation" r:id="rId6" imgW="2171520" imgH="723600" progId="Equation.DSMT4">
                  <p:embed/>
                </p:oleObj>
              </mc:Choice>
              <mc:Fallback>
                <p:oleObj name="Equation" r:id="rId6" imgW="2171520" imgH="723600" progId="Equation.DSMT4">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4238" y="3977296"/>
                        <a:ext cx="2178050" cy="71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802" name="Object 10"/>
          <p:cNvGraphicFramePr>
            <a:graphicFrameLocks noChangeAspect="1"/>
          </p:cNvGraphicFramePr>
          <p:nvPr>
            <p:extLst>
              <p:ext uri="{D42A27DB-BD31-4B8C-83A1-F6EECF244321}">
                <p14:modId xmlns:p14="http://schemas.microsoft.com/office/powerpoint/2010/main" val="3448211326"/>
              </p:ext>
            </p:extLst>
          </p:nvPr>
        </p:nvGraphicFramePr>
        <p:xfrm>
          <a:off x="539750" y="4996471"/>
          <a:ext cx="3136900" cy="850900"/>
        </p:xfrm>
        <a:graphic>
          <a:graphicData uri="http://schemas.openxmlformats.org/presentationml/2006/ole">
            <mc:AlternateContent xmlns:mc="http://schemas.openxmlformats.org/markup-compatibility/2006">
              <mc:Choice xmlns:v="urn:schemas-microsoft-com:vml" Requires="v">
                <p:oleObj spid="_x0000_s33880" name="Equation" r:id="rId8" imgW="3136680" imgH="850680" progId="Equation.DSMT4">
                  <p:embed/>
                </p:oleObj>
              </mc:Choice>
              <mc:Fallback>
                <p:oleObj name="Equation" r:id="rId8" imgW="3136680" imgH="850680" progId="Equation.DSMT4">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750" y="4996471"/>
                        <a:ext cx="3136900" cy="850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804" name="Rectangle 12"/>
          <p:cNvSpPr>
            <a:spLocks noChangeArrowheads="1"/>
          </p:cNvSpPr>
          <p:nvPr/>
        </p:nvSpPr>
        <p:spPr bwMode="auto">
          <a:xfrm>
            <a:off x="3910013" y="3162300"/>
            <a:ext cx="9144000" cy="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33805" name="Text Box 13"/>
          <p:cNvSpPr txBox="1">
            <a:spLocks noChangeArrowheads="1"/>
          </p:cNvSpPr>
          <p:nvPr/>
        </p:nvSpPr>
        <p:spPr bwMode="auto">
          <a:xfrm>
            <a:off x="3878263" y="4310671"/>
            <a:ext cx="4217987"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Our goal is to measure this in lab</a:t>
            </a:r>
          </a:p>
        </p:txBody>
      </p:sp>
      <p:sp>
        <p:nvSpPr>
          <p:cNvPr id="33806" name="Line 14"/>
          <p:cNvSpPr>
            <a:spLocks noChangeShapeType="1"/>
          </p:cNvSpPr>
          <p:nvPr/>
        </p:nvSpPr>
        <p:spPr bwMode="auto">
          <a:xfrm flipH="1">
            <a:off x="2460625" y="4577371"/>
            <a:ext cx="1387475" cy="665163"/>
          </a:xfrm>
          <a:prstGeom prst="line">
            <a:avLst/>
          </a:prstGeom>
          <a:noFill/>
          <a:ln w="12700">
            <a:solidFill>
              <a:schemeClr val="tx1"/>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33807" name="Text Box 15"/>
          <p:cNvSpPr txBox="1">
            <a:spLocks noChangeArrowheads="1"/>
          </p:cNvSpPr>
          <p:nvPr/>
        </p:nvSpPr>
        <p:spPr bwMode="auto">
          <a:xfrm>
            <a:off x="3878263" y="3761396"/>
            <a:ext cx="46228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But </a:t>
            </a:r>
            <a:r>
              <a:rPr lang="en-US" altLang="en-US" sz="2400" i="1"/>
              <a:t>dC/dt</a:t>
            </a:r>
            <a:r>
              <a:rPr lang="en-US" altLang="en-US" sz="2400"/>
              <a:t> varies with oxygen deficit</a:t>
            </a:r>
          </a:p>
        </p:txBody>
      </p:sp>
      <p:sp>
        <p:nvSpPr>
          <p:cNvPr id="33808" name="Text Box 16"/>
          <p:cNvSpPr txBox="1">
            <a:spLocks noChangeArrowheads="1"/>
          </p:cNvSpPr>
          <p:nvPr/>
        </p:nvSpPr>
        <p:spPr bwMode="auto">
          <a:xfrm>
            <a:off x="3878263" y="4847246"/>
            <a:ext cx="4702175" cy="1187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t>After we have measured the transfer coefficient we can easily calculate the oxygen transfer rate</a:t>
            </a:r>
          </a:p>
        </p:txBody>
      </p:sp>
      <p:sp>
        <p:nvSpPr>
          <p:cNvPr id="33809" name="Text Box 17"/>
          <p:cNvSpPr txBox="1">
            <a:spLocks noChangeArrowheads="1"/>
          </p:cNvSpPr>
          <p:nvPr/>
        </p:nvSpPr>
        <p:spPr bwMode="auto">
          <a:xfrm>
            <a:off x="3890963" y="6069621"/>
            <a:ext cx="45910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solidFill>
                  <a:schemeClr val="accent4"/>
                </a:solidFill>
              </a:rPr>
              <a:t>Compare with supplied O</a:t>
            </a:r>
            <a:r>
              <a:rPr lang="en-US" altLang="en-US" sz="2400" baseline="-25000" dirty="0">
                <a:solidFill>
                  <a:schemeClr val="accent4"/>
                </a:solidFill>
              </a:rPr>
              <a:t>2</a:t>
            </a:r>
            <a:r>
              <a:rPr lang="en-US" altLang="en-US" sz="2400" dirty="0">
                <a:solidFill>
                  <a:schemeClr val="accent4"/>
                </a:solidFill>
              </a:rPr>
              <a:t> flow rate</a:t>
            </a:r>
          </a:p>
        </p:txBody>
      </p:sp>
      <p:sp>
        <p:nvSpPr>
          <p:cNvPr id="33810" name="Line 18"/>
          <p:cNvSpPr>
            <a:spLocks noChangeShapeType="1"/>
          </p:cNvSpPr>
          <p:nvPr/>
        </p:nvSpPr>
        <p:spPr bwMode="auto">
          <a:xfrm>
            <a:off x="3970338" y="6526821"/>
            <a:ext cx="4546600" cy="0"/>
          </a:xfrm>
          <a:prstGeom prst="line">
            <a:avLst/>
          </a:prstGeom>
          <a:noFill/>
          <a:ln w="12700">
            <a:solidFill>
              <a:schemeClr val="tx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33811" name="Text Box 19"/>
          <p:cNvSpPr txBox="1">
            <a:spLocks noChangeArrowheads="1"/>
          </p:cNvSpPr>
          <p:nvPr/>
        </p:nvSpPr>
        <p:spPr bwMode="auto">
          <a:xfrm>
            <a:off x="3868738" y="2888271"/>
            <a:ext cx="259397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V is reactor volume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380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9"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smtClean="0"/>
              <a:t>Preparation for Lab</a:t>
            </a:r>
            <a:endParaRPr lang="en-US" altLang="en-US"/>
          </a:p>
        </p:txBody>
      </p:sp>
      <p:sp>
        <p:nvSpPr>
          <p:cNvPr id="39939" name="Rectangle 3"/>
          <p:cNvSpPr>
            <a:spLocks noGrp="1" noChangeArrowheads="1"/>
          </p:cNvSpPr>
          <p:nvPr>
            <p:ph idx="1"/>
          </p:nvPr>
        </p:nvSpPr>
        <p:spPr/>
        <p:txBody>
          <a:bodyPr/>
          <a:lstStyle/>
          <a:p>
            <a:r>
              <a:rPr lang="en-US" altLang="en-US" dirty="0" smtClean="0"/>
              <a:t>Come ready to play</a:t>
            </a:r>
          </a:p>
          <a:p>
            <a:r>
              <a:rPr lang="en-US" altLang="en-US" dirty="0" smtClean="0"/>
              <a:t>Ask lots of questions!</a:t>
            </a:r>
          </a:p>
          <a:p>
            <a:r>
              <a:rPr lang="en-US" altLang="en-US" dirty="0" smtClean="0"/>
              <a:t>Make it your goal to understand as much of the system as you can!</a:t>
            </a:r>
          </a:p>
          <a:p>
            <a:r>
              <a:rPr lang="en-US" altLang="en-US" dirty="0" smtClean="0"/>
              <a:t>You will be assembling the airflow control hardware and creating the rules for the states to control the process</a:t>
            </a:r>
            <a:endParaRPr lang="en-US" altLang="en-US" dirty="0"/>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t>ProCoDA</a:t>
            </a:r>
            <a:endParaRPr lang="en-US" dirty="0" smtClean="0"/>
          </a:p>
        </p:txBody>
      </p:sp>
      <p:sp>
        <p:nvSpPr>
          <p:cNvPr id="15363" name="Rectangle 3"/>
          <p:cNvSpPr>
            <a:spLocks noGrp="1" noChangeArrowheads="1"/>
          </p:cNvSpPr>
          <p:nvPr>
            <p:ph type="body" idx="1"/>
          </p:nvPr>
        </p:nvSpPr>
        <p:spPr>
          <a:xfrm>
            <a:off x="302150" y="1600200"/>
            <a:ext cx="8384650" cy="4525963"/>
          </a:xfrm>
        </p:spPr>
        <p:txBody>
          <a:bodyPr/>
          <a:lstStyle/>
          <a:p>
            <a:r>
              <a:rPr lang="en-US" dirty="0" err="1" smtClean="0"/>
              <a:t>ProCoDA</a:t>
            </a:r>
            <a:r>
              <a:rPr lang="en-US" dirty="0" smtClean="0"/>
              <a:t> will control the air flow rate (how?)</a:t>
            </a:r>
          </a:p>
          <a:p>
            <a:r>
              <a:rPr lang="en-US" dirty="0" err="1" smtClean="0"/>
              <a:t>ProCoDA</a:t>
            </a:r>
            <a:r>
              <a:rPr lang="en-US" dirty="0" smtClean="0"/>
              <a:t> combines 3 elements: </a:t>
            </a:r>
          </a:p>
          <a:p>
            <a:pPr lvl="1"/>
            <a:r>
              <a:rPr lang="en-US" dirty="0" smtClean="0"/>
              <a:t>sensors (inputs from the real world)</a:t>
            </a:r>
          </a:p>
          <a:p>
            <a:pPr lvl="1"/>
            <a:r>
              <a:rPr lang="en-US" dirty="0" smtClean="0"/>
              <a:t>set points (inputs from the plant operator and calculated values based on sensors and other set points)</a:t>
            </a:r>
          </a:p>
          <a:p>
            <a:pPr lvl="1"/>
            <a:r>
              <a:rPr lang="en-US" dirty="0" smtClean="0"/>
              <a:t>logic (rules that govern how the plant should operate given the sensor data and set points) </a:t>
            </a:r>
          </a:p>
          <a:p>
            <a:r>
              <a:rPr lang="en-US" dirty="0" smtClean="0"/>
              <a:t>Make it your goal to understand as much of the system as you can!</a:t>
            </a:r>
          </a:p>
        </p:txBody>
      </p:sp>
    </p:spTree>
    <p:extLst>
      <p:ext uri="{BB962C8B-B14F-4D97-AF65-F5344CB8AC3E}">
        <p14:creationId xmlns:p14="http://schemas.microsoft.com/office/powerpoint/2010/main" val="363070841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US" altLang="en-US" dirty="0" smtClean="0"/>
              <a:t>Air flow control system</a:t>
            </a:r>
            <a:endParaRPr lang="en-US" altLang="en-US" dirty="0"/>
          </a:p>
        </p:txBody>
      </p:sp>
      <p:grpSp>
        <p:nvGrpSpPr>
          <p:cNvPr id="42298" name="Group 314"/>
          <p:cNvGrpSpPr>
            <a:grpSpLocks/>
          </p:cNvGrpSpPr>
          <p:nvPr/>
        </p:nvGrpSpPr>
        <p:grpSpPr bwMode="auto">
          <a:xfrm>
            <a:off x="794691" y="1853691"/>
            <a:ext cx="8065147" cy="3675062"/>
            <a:chOff x="781" y="2023"/>
            <a:chExt cx="3985" cy="1816"/>
          </a:xfrm>
        </p:grpSpPr>
        <p:sp>
          <p:nvSpPr>
            <p:cNvPr id="42299" name="Line 315"/>
            <p:cNvSpPr>
              <a:spLocks noChangeShapeType="1"/>
            </p:cNvSpPr>
            <p:nvPr/>
          </p:nvSpPr>
          <p:spPr bwMode="auto">
            <a:xfrm>
              <a:off x="1666" y="3161"/>
              <a:ext cx="61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2300" name="Group 316"/>
            <p:cNvGrpSpPr>
              <a:grpSpLocks/>
            </p:cNvGrpSpPr>
            <p:nvPr/>
          </p:nvGrpSpPr>
          <p:grpSpPr bwMode="auto">
            <a:xfrm rot="18900000">
              <a:off x="1842" y="3261"/>
              <a:ext cx="181" cy="282"/>
              <a:chOff x="1549" y="1646"/>
              <a:chExt cx="181" cy="282"/>
            </a:xfrm>
          </p:grpSpPr>
          <p:sp>
            <p:nvSpPr>
              <p:cNvPr id="42301" name="Freeform 317"/>
              <p:cNvSpPr>
                <a:spLocks/>
              </p:cNvSpPr>
              <p:nvPr/>
            </p:nvSpPr>
            <p:spPr bwMode="auto">
              <a:xfrm rot="16200000">
                <a:off x="1577" y="1796"/>
                <a:ext cx="133" cy="132"/>
              </a:xfrm>
              <a:custGeom>
                <a:avLst/>
                <a:gdLst>
                  <a:gd name="T0" fmla="*/ 0 w 288"/>
                  <a:gd name="T1" fmla="*/ 0 h 288"/>
                  <a:gd name="T2" fmla="*/ 288 w 288"/>
                  <a:gd name="T3" fmla="*/ 288 h 288"/>
                  <a:gd name="T4" fmla="*/ 0 w 288"/>
                  <a:gd name="T5" fmla="*/ 288 h 288"/>
                  <a:gd name="T6" fmla="*/ 288 w 288"/>
                  <a:gd name="T7" fmla="*/ 0 h 288"/>
                  <a:gd name="T8" fmla="*/ 0 w 288"/>
                  <a:gd name="T9" fmla="*/ 0 h 288"/>
                </a:gdLst>
                <a:ahLst/>
                <a:cxnLst>
                  <a:cxn ang="0">
                    <a:pos x="T0" y="T1"/>
                  </a:cxn>
                  <a:cxn ang="0">
                    <a:pos x="T2" y="T3"/>
                  </a:cxn>
                  <a:cxn ang="0">
                    <a:pos x="T4" y="T5"/>
                  </a:cxn>
                  <a:cxn ang="0">
                    <a:pos x="T6" y="T7"/>
                  </a:cxn>
                  <a:cxn ang="0">
                    <a:pos x="T8" y="T9"/>
                  </a:cxn>
                </a:cxnLst>
                <a:rect l="0" t="0" r="r" b="b"/>
                <a:pathLst>
                  <a:path w="288" h="288">
                    <a:moveTo>
                      <a:pt x="0" y="0"/>
                    </a:moveTo>
                    <a:lnTo>
                      <a:pt x="288" y="288"/>
                    </a:lnTo>
                    <a:lnTo>
                      <a:pt x="0" y="288"/>
                    </a:lnTo>
                    <a:lnTo>
                      <a:pt x="288" y="0"/>
                    </a:lnTo>
                    <a:lnTo>
                      <a:pt x="0" y="0"/>
                    </a:lnTo>
                    <a:close/>
                  </a:path>
                </a:pathLst>
              </a:cu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2302" name="Oval 318"/>
              <p:cNvSpPr>
                <a:spLocks noChangeArrowheads="1"/>
              </p:cNvSpPr>
              <p:nvPr/>
            </p:nvSpPr>
            <p:spPr bwMode="auto">
              <a:xfrm rot="21600000">
                <a:off x="1577" y="1697"/>
                <a:ext cx="133" cy="133"/>
              </a:xfrm>
              <a:prstGeom prst="ellipse">
                <a:avLst/>
              </a:pr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303" name="Text Box 319"/>
              <p:cNvSpPr txBox="1">
                <a:spLocks noChangeArrowheads="1"/>
              </p:cNvSpPr>
              <p:nvPr/>
            </p:nvSpPr>
            <p:spPr bwMode="auto">
              <a:xfrm rot="21600000">
                <a:off x="1549" y="1646"/>
                <a:ext cx="181" cy="1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b="1"/>
                  <a:t>S</a:t>
                </a:r>
                <a:r>
                  <a:rPr lang="en-US" altLang="en-US" sz="1600" b="1" baseline="-25000"/>
                  <a:t>1</a:t>
                </a:r>
              </a:p>
            </p:txBody>
          </p:sp>
        </p:grpSp>
        <p:sp>
          <p:nvSpPr>
            <p:cNvPr id="42304" name="Text Box 320"/>
            <p:cNvSpPr txBox="1">
              <a:spLocks noChangeArrowheads="1"/>
            </p:cNvSpPr>
            <p:nvPr/>
          </p:nvSpPr>
          <p:spPr bwMode="auto">
            <a:xfrm>
              <a:off x="1150" y="3673"/>
              <a:ext cx="535"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Air Supply</a:t>
              </a:r>
            </a:p>
          </p:txBody>
        </p:sp>
        <p:grpSp>
          <p:nvGrpSpPr>
            <p:cNvPr id="42305" name="Group 321"/>
            <p:cNvGrpSpPr>
              <a:grpSpLocks/>
            </p:cNvGrpSpPr>
            <p:nvPr/>
          </p:nvGrpSpPr>
          <p:grpSpPr bwMode="auto">
            <a:xfrm rot="18900000">
              <a:off x="2407" y="2682"/>
              <a:ext cx="199" cy="280"/>
              <a:chOff x="1542" y="1648"/>
              <a:chExt cx="199" cy="280"/>
            </a:xfrm>
          </p:grpSpPr>
          <p:sp>
            <p:nvSpPr>
              <p:cNvPr id="42306" name="Freeform 322"/>
              <p:cNvSpPr>
                <a:spLocks/>
              </p:cNvSpPr>
              <p:nvPr/>
            </p:nvSpPr>
            <p:spPr bwMode="auto">
              <a:xfrm rot="16200000">
                <a:off x="1577" y="1796"/>
                <a:ext cx="133" cy="132"/>
              </a:xfrm>
              <a:custGeom>
                <a:avLst/>
                <a:gdLst>
                  <a:gd name="T0" fmla="*/ 0 w 288"/>
                  <a:gd name="T1" fmla="*/ 0 h 288"/>
                  <a:gd name="T2" fmla="*/ 288 w 288"/>
                  <a:gd name="T3" fmla="*/ 288 h 288"/>
                  <a:gd name="T4" fmla="*/ 0 w 288"/>
                  <a:gd name="T5" fmla="*/ 288 h 288"/>
                  <a:gd name="T6" fmla="*/ 288 w 288"/>
                  <a:gd name="T7" fmla="*/ 0 h 288"/>
                  <a:gd name="T8" fmla="*/ 0 w 288"/>
                  <a:gd name="T9" fmla="*/ 0 h 288"/>
                </a:gdLst>
                <a:ahLst/>
                <a:cxnLst>
                  <a:cxn ang="0">
                    <a:pos x="T0" y="T1"/>
                  </a:cxn>
                  <a:cxn ang="0">
                    <a:pos x="T2" y="T3"/>
                  </a:cxn>
                  <a:cxn ang="0">
                    <a:pos x="T4" y="T5"/>
                  </a:cxn>
                  <a:cxn ang="0">
                    <a:pos x="T6" y="T7"/>
                  </a:cxn>
                  <a:cxn ang="0">
                    <a:pos x="T8" y="T9"/>
                  </a:cxn>
                </a:cxnLst>
                <a:rect l="0" t="0" r="r" b="b"/>
                <a:pathLst>
                  <a:path w="288" h="288">
                    <a:moveTo>
                      <a:pt x="0" y="0"/>
                    </a:moveTo>
                    <a:lnTo>
                      <a:pt x="288" y="288"/>
                    </a:lnTo>
                    <a:lnTo>
                      <a:pt x="0" y="288"/>
                    </a:lnTo>
                    <a:lnTo>
                      <a:pt x="288" y="0"/>
                    </a:lnTo>
                    <a:lnTo>
                      <a:pt x="0" y="0"/>
                    </a:lnTo>
                    <a:close/>
                  </a:path>
                </a:pathLst>
              </a:cu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2307" name="Oval 323"/>
              <p:cNvSpPr>
                <a:spLocks noChangeArrowheads="1"/>
              </p:cNvSpPr>
              <p:nvPr/>
            </p:nvSpPr>
            <p:spPr bwMode="auto">
              <a:xfrm rot="21600000">
                <a:off x="1577" y="1697"/>
                <a:ext cx="133" cy="133"/>
              </a:xfrm>
              <a:prstGeom prst="ellipse">
                <a:avLst/>
              </a:pr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308" name="Text Box 324"/>
              <p:cNvSpPr txBox="1">
                <a:spLocks noChangeArrowheads="1"/>
              </p:cNvSpPr>
              <p:nvPr/>
            </p:nvSpPr>
            <p:spPr bwMode="auto">
              <a:xfrm rot="21600000">
                <a:off x="1542" y="1648"/>
                <a:ext cx="199" cy="1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b="1"/>
                  <a:t>N</a:t>
                </a:r>
                <a:r>
                  <a:rPr lang="en-US" altLang="en-US" sz="1600" b="1" baseline="-25000"/>
                  <a:t>2</a:t>
                </a:r>
              </a:p>
            </p:txBody>
          </p:sp>
        </p:grpSp>
        <p:sp>
          <p:nvSpPr>
            <p:cNvPr id="42309" name="Rectangle 325"/>
            <p:cNvSpPr>
              <a:spLocks noChangeArrowheads="1"/>
            </p:cNvSpPr>
            <p:nvPr/>
          </p:nvSpPr>
          <p:spPr bwMode="auto">
            <a:xfrm>
              <a:off x="4109" y="2407"/>
              <a:ext cx="398"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rPr>
                <a:t>DO probe</a:t>
              </a:r>
              <a:endParaRPr lang="en-US" altLang="en-US" sz="1600">
                <a:latin typeface="Book Antiqua" panose="02040602050305030304" pitchFamily="18" charset="0"/>
              </a:endParaRPr>
            </a:p>
          </p:txBody>
        </p:sp>
        <p:grpSp>
          <p:nvGrpSpPr>
            <p:cNvPr id="42310" name="Group 326"/>
            <p:cNvGrpSpPr>
              <a:grpSpLocks/>
            </p:cNvGrpSpPr>
            <p:nvPr/>
          </p:nvGrpSpPr>
          <p:grpSpPr bwMode="auto">
            <a:xfrm>
              <a:off x="3838" y="2438"/>
              <a:ext cx="247" cy="62"/>
              <a:chOff x="2628" y="1825"/>
              <a:chExt cx="247" cy="62"/>
            </a:xfrm>
          </p:grpSpPr>
          <p:sp>
            <p:nvSpPr>
              <p:cNvPr id="42311" name="Line 327"/>
              <p:cNvSpPr>
                <a:spLocks noChangeShapeType="1"/>
              </p:cNvSpPr>
              <p:nvPr/>
            </p:nvSpPr>
            <p:spPr bwMode="auto">
              <a:xfrm flipH="1">
                <a:off x="2688" y="1856"/>
                <a:ext cx="187"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312" name="Freeform 328"/>
              <p:cNvSpPr>
                <a:spLocks/>
              </p:cNvSpPr>
              <p:nvPr/>
            </p:nvSpPr>
            <p:spPr bwMode="auto">
              <a:xfrm>
                <a:off x="2628" y="1825"/>
                <a:ext cx="62" cy="62"/>
              </a:xfrm>
              <a:custGeom>
                <a:avLst/>
                <a:gdLst>
                  <a:gd name="T0" fmla="*/ 125 w 125"/>
                  <a:gd name="T1" fmla="*/ 0 h 125"/>
                  <a:gd name="T2" fmla="*/ 0 w 125"/>
                  <a:gd name="T3" fmla="*/ 61 h 125"/>
                  <a:gd name="T4" fmla="*/ 125 w 125"/>
                  <a:gd name="T5" fmla="*/ 125 h 125"/>
                  <a:gd name="T6" fmla="*/ 125 w 125"/>
                  <a:gd name="T7" fmla="*/ 0 h 125"/>
                </a:gdLst>
                <a:ahLst/>
                <a:cxnLst>
                  <a:cxn ang="0">
                    <a:pos x="T0" y="T1"/>
                  </a:cxn>
                  <a:cxn ang="0">
                    <a:pos x="T2" y="T3"/>
                  </a:cxn>
                  <a:cxn ang="0">
                    <a:pos x="T4" y="T5"/>
                  </a:cxn>
                  <a:cxn ang="0">
                    <a:pos x="T6" y="T7"/>
                  </a:cxn>
                </a:cxnLst>
                <a:rect l="0" t="0" r="r" b="b"/>
                <a:pathLst>
                  <a:path w="125" h="125">
                    <a:moveTo>
                      <a:pt x="125" y="0"/>
                    </a:moveTo>
                    <a:lnTo>
                      <a:pt x="0" y="61"/>
                    </a:lnTo>
                    <a:lnTo>
                      <a:pt x="125" y="125"/>
                    </a:ln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2313" name="AutoShape 329"/>
            <p:cNvSpPr>
              <a:spLocks noChangeArrowheads="1"/>
            </p:cNvSpPr>
            <p:nvPr/>
          </p:nvSpPr>
          <p:spPr bwMode="auto">
            <a:xfrm>
              <a:off x="3821" y="2579"/>
              <a:ext cx="80" cy="80"/>
            </a:xfrm>
            <a:prstGeom prst="roundRect">
              <a:avLst>
                <a:gd name="adj" fmla="val 33333"/>
              </a:avLst>
            </a:prstGeom>
            <a:solidFill>
              <a:srgbClr val="DDDDD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14" name="AutoShape 330"/>
            <p:cNvSpPr>
              <a:spLocks noChangeArrowheads="1"/>
            </p:cNvSpPr>
            <p:nvPr/>
          </p:nvSpPr>
          <p:spPr bwMode="auto">
            <a:xfrm>
              <a:off x="3261" y="2579"/>
              <a:ext cx="80" cy="80"/>
            </a:xfrm>
            <a:prstGeom prst="roundRect">
              <a:avLst>
                <a:gd name="adj" fmla="val 33333"/>
              </a:avLst>
            </a:prstGeom>
            <a:solidFill>
              <a:srgbClr val="DDDDD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15" name="AutoShape 331"/>
            <p:cNvSpPr>
              <a:spLocks noChangeArrowheads="1"/>
            </p:cNvSpPr>
            <p:nvPr/>
          </p:nvSpPr>
          <p:spPr bwMode="auto">
            <a:xfrm>
              <a:off x="3301" y="2531"/>
              <a:ext cx="560" cy="496"/>
            </a:xfrm>
            <a:prstGeom prst="roundRect">
              <a:avLst>
                <a:gd name="adj" fmla="val 14056"/>
              </a:avLst>
            </a:prstGeom>
            <a:solidFill>
              <a:srgbClr val="0066FF"/>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4400"/>
            </a:p>
          </p:txBody>
        </p:sp>
        <p:sp>
          <p:nvSpPr>
            <p:cNvPr id="42316" name="Rectangle 332"/>
            <p:cNvSpPr>
              <a:spLocks noChangeArrowheads="1"/>
            </p:cNvSpPr>
            <p:nvPr/>
          </p:nvSpPr>
          <p:spPr bwMode="auto">
            <a:xfrm>
              <a:off x="3301" y="2531"/>
              <a:ext cx="560" cy="96"/>
            </a:xfrm>
            <a:prstGeom prst="rect">
              <a:avLst/>
            </a:prstGeom>
            <a:solidFill>
              <a:srgbClr val="DDDDDD"/>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17" name="Freeform 333"/>
            <p:cNvSpPr>
              <a:spLocks/>
            </p:cNvSpPr>
            <p:nvPr/>
          </p:nvSpPr>
          <p:spPr bwMode="auto">
            <a:xfrm>
              <a:off x="3445" y="2549"/>
              <a:ext cx="145" cy="73"/>
            </a:xfrm>
            <a:custGeom>
              <a:avLst/>
              <a:gdLst>
                <a:gd name="T0" fmla="*/ 0 w 145"/>
                <a:gd name="T1" fmla="*/ 0 h 73"/>
                <a:gd name="T2" fmla="*/ 72 w 145"/>
                <a:gd name="T3" fmla="*/ 72 h 73"/>
                <a:gd name="T4" fmla="*/ 144 w 145"/>
                <a:gd name="T5" fmla="*/ 0 h 73"/>
                <a:gd name="T6" fmla="*/ 0 w 145"/>
                <a:gd name="T7" fmla="*/ 0 h 73"/>
              </a:gdLst>
              <a:ahLst/>
              <a:cxnLst>
                <a:cxn ang="0">
                  <a:pos x="T0" y="T1"/>
                </a:cxn>
                <a:cxn ang="0">
                  <a:pos x="T2" y="T3"/>
                </a:cxn>
                <a:cxn ang="0">
                  <a:pos x="T4" y="T5"/>
                </a:cxn>
                <a:cxn ang="0">
                  <a:pos x="T6" y="T7"/>
                </a:cxn>
              </a:cxnLst>
              <a:rect l="0" t="0" r="r" b="b"/>
              <a:pathLst>
                <a:path w="145" h="73">
                  <a:moveTo>
                    <a:pt x="0" y="0"/>
                  </a:moveTo>
                  <a:lnTo>
                    <a:pt x="72" y="72"/>
                  </a:lnTo>
                  <a:lnTo>
                    <a:pt x="144" y="0"/>
                  </a:lnTo>
                  <a:lnTo>
                    <a:pt x="0" y="0"/>
                  </a:lnTo>
                </a:path>
              </a:pathLst>
            </a:custGeom>
            <a:solidFill>
              <a:srgbClr val="FFFFFF"/>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2318" name="Group 334"/>
            <p:cNvGrpSpPr>
              <a:grpSpLocks/>
            </p:cNvGrpSpPr>
            <p:nvPr/>
          </p:nvGrpSpPr>
          <p:grpSpPr bwMode="auto">
            <a:xfrm>
              <a:off x="3305" y="3038"/>
              <a:ext cx="552" cy="288"/>
              <a:chOff x="2434" y="3180"/>
              <a:chExt cx="904" cy="472"/>
            </a:xfrm>
          </p:grpSpPr>
          <p:sp>
            <p:nvSpPr>
              <p:cNvPr id="42319" name="AutoShape 335"/>
              <p:cNvSpPr>
                <a:spLocks noChangeArrowheads="1"/>
              </p:cNvSpPr>
              <p:nvPr/>
            </p:nvSpPr>
            <p:spPr bwMode="auto">
              <a:xfrm flipV="1">
                <a:off x="2434" y="3276"/>
                <a:ext cx="904" cy="328"/>
              </a:xfrm>
              <a:custGeom>
                <a:avLst/>
                <a:gdLst>
                  <a:gd name="G0" fmla="+- 1431 0 0"/>
                  <a:gd name="G1" fmla="+- 21600 0 1431"/>
                  <a:gd name="G2" fmla="*/ 1431 1 2"/>
                  <a:gd name="G3" fmla="+- 21600 0 G2"/>
                  <a:gd name="G4" fmla="+/ 1431 21600 2"/>
                  <a:gd name="G5" fmla="+/ G1 0 2"/>
                  <a:gd name="G6" fmla="*/ 21600 21600 1431"/>
                  <a:gd name="G7" fmla="*/ G6 1 2"/>
                  <a:gd name="G8" fmla="+- 21600 0 G7"/>
                  <a:gd name="G9" fmla="*/ 21600 1 2"/>
                  <a:gd name="G10" fmla="+- 1431 0 G9"/>
                  <a:gd name="G11" fmla="?: G10 G8 0"/>
                  <a:gd name="G12" fmla="?: G10 G7 21600"/>
                  <a:gd name="T0" fmla="*/ 20884 w 21600"/>
                  <a:gd name="T1" fmla="*/ 10800 h 21600"/>
                  <a:gd name="T2" fmla="*/ 10800 w 21600"/>
                  <a:gd name="T3" fmla="*/ 21600 h 21600"/>
                  <a:gd name="T4" fmla="*/ 716 w 21600"/>
                  <a:gd name="T5" fmla="*/ 10800 h 21600"/>
                  <a:gd name="T6" fmla="*/ 10800 w 21600"/>
                  <a:gd name="T7" fmla="*/ 0 h 21600"/>
                  <a:gd name="T8" fmla="*/ 2516 w 21600"/>
                  <a:gd name="T9" fmla="*/ 2516 h 21600"/>
                  <a:gd name="T10" fmla="*/ 19084 w 21600"/>
                  <a:gd name="T11" fmla="*/ 19084 h 21600"/>
                </a:gdLst>
                <a:ahLst/>
                <a:cxnLst>
                  <a:cxn ang="0">
                    <a:pos x="T0" y="T1"/>
                  </a:cxn>
                  <a:cxn ang="0">
                    <a:pos x="T2" y="T3"/>
                  </a:cxn>
                  <a:cxn ang="0">
                    <a:pos x="T4" y="T5"/>
                  </a:cxn>
                  <a:cxn ang="0">
                    <a:pos x="T6" y="T7"/>
                  </a:cxn>
                </a:cxnLst>
                <a:rect l="T8" t="T9" r="T10" b="T11"/>
                <a:pathLst>
                  <a:path w="21600" h="21600">
                    <a:moveTo>
                      <a:pt x="0" y="0"/>
                    </a:moveTo>
                    <a:lnTo>
                      <a:pt x="1431" y="21600"/>
                    </a:lnTo>
                    <a:lnTo>
                      <a:pt x="20169" y="21600"/>
                    </a:lnTo>
                    <a:lnTo>
                      <a:pt x="21600" y="0"/>
                    </a:lnTo>
                    <a:close/>
                  </a:path>
                </a:pathLst>
              </a:cu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20" name="Oval 336"/>
              <p:cNvSpPr>
                <a:spLocks noChangeArrowheads="1"/>
              </p:cNvSpPr>
              <p:nvPr/>
            </p:nvSpPr>
            <p:spPr bwMode="auto">
              <a:xfrm>
                <a:off x="2626" y="3372"/>
                <a:ext cx="136" cy="136"/>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2321" name="Group 337"/>
              <p:cNvGrpSpPr>
                <a:grpSpLocks/>
              </p:cNvGrpSpPr>
              <p:nvPr/>
            </p:nvGrpSpPr>
            <p:grpSpPr bwMode="auto">
              <a:xfrm>
                <a:off x="2530" y="3612"/>
                <a:ext cx="712" cy="40"/>
                <a:chOff x="2530" y="3612"/>
                <a:chExt cx="712" cy="40"/>
              </a:xfrm>
            </p:grpSpPr>
            <p:sp>
              <p:nvSpPr>
                <p:cNvPr id="42322" name="Rectangle 338"/>
                <p:cNvSpPr>
                  <a:spLocks noChangeArrowheads="1"/>
                </p:cNvSpPr>
                <p:nvPr/>
              </p:nvSpPr>
              <p:spPr bwMode="auto">
                <a:xfrm>
                  <a:off x="2530" y="3612"/>
                  <a:ext cx="88" cy="4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23" name="Rectangle 339"/>
                <p:cNvSpPr>
                  <a:spLocks noChangeArrowheads="1"/>
                </p:cNvSpPr>
                <p:nvPr/>
              </p:nvSpPr>
              <p:spPr bwMode="auto">
                <a:xfrm>
                  <a:off x="3154" y="3612"/>
                  <a:ext cx="88" cy="4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2324" name="Rectangle 340"/>
              <p:cNvSpPr>
                <a:spLocks noChangeArrowheads="1"/>
              </p:cNvSpPr>
              <p:nvPr/>
            </p:nvSpPr>
            <p:spPr bwMode="auto">
              <a:xfrm>
                <a:off x="2866" y="3228"/>
                <a:ext cx="40" cy="4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2325" name="Group 341"/>
              <p:cNvGrpSpPr>
                <a:grpSpLocks/>
              </p:cNvGrpSpPr>
              <p:nvPr/>
            </p:nvGrpSpPr>
            <p:grpSpPr bwMode="auto">
              <a:xfrm>
                <a:off x="2530" y="3228"/>
                <a:ext cx="712" cy="40"/>
                <a:chOff x="2530" y="3228"/>
                <a:chExt cx="712" cy="40"/>
              </a:xfrm>
            </p:grpSpPr>
            <p:sp>
              <p:nvSpPr>
                <p:cNvPr id="42326" name="Rectangle 342"/>
                <p:cNvSpPr>
                  <a:spLocks noChangeArrowheads="1"/>
                </p:cNvSpPr>
                <p:nvPr/>
              </p:nvSpPr>
              <p:spPr bwMode="auto">
                <a:xfrm>
                  <a:off x="2530" y="3228"/>
                  <a:ext cx="40" cy="4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27" name="Rectangle 343"/>
                <p:cNvSpPr>
                  <a:spLocks noChangeArrowheads="1"/>
                </p:cNvSpPr>
                <p:nvPr/>
              </p:nvSpPr>
              <p:spPr bwMode="auto">
                <a:xfrm>
                  <a:off x="3202" y="3228"/>
                  <a:ext cx="40" cy="40"/>
                </a:xfrm>
                <a:prstGeom prst="rect">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2328" name="AutoShape 344"/>
              <p:cNvSpPr>
                <a:spLocks noChangeArrowheads="1"/>
              </p:cNvSpPr>
              <p:nvPr/>
            </p:nvSpPr>
            <p:spPr bwMode="auto">
              <a:xfrm>
                <a:off x="2482" y="3180"/>
                <a:ext cx="804" cy="64"/>
              </a:xfrm>
              <a:prstGeom prst="roundRect">
                <a:avLst>
                  <a:gd name="adj" fmla="val 12495"/>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2329" name="Rectangle 345"/>
            <p:cNvSpPr>
              <a:spLocks noChangeArrowheads="1"/>
            </p:cNvSpPr>
            <p:nvPr/>
          </p:nvSpPr>
          <p:spPr bwMode="auto">
            <a:xfrm>
              <a:off x="3768" y="2334"/>
              <a:ext cx="58" cy="421"/>
            </a:xfrm>
            <a:prstGeom prst="rect">
              <a:avLst/>
            </a:prstGeom>
            <a:solidFill>
              <a:srgbClr val="FFFF99"/>
            </a:solidFill>
            <a:ln w="9525">
              <a:solidFill>
                <a:srgbClr val="000000"/>
              </a:solidFill>
              <a:miter lim="800000"/>
              <a:headEnd/>
              <a:tailEnd/>
            </a:ln>
          </p:spPr>
          <p:txBody>
            <a:bodyPr/>
            <a:lstStyle/>
            <a:p>
              <a:endParaRPr lang="en-US"/>
            </a:p>
          </p:txBody>
        </p:sp>
        <p:sp>
          <p:nvSpPr>
            <p:cNvPr id="42330" name="Rectangle 346"/>
            <p:cNvSpPr>
              <a:spLocks noChangeArrowheads="1"/>
            </p:cNvSpPr>
            <p:nvPr/>
          </p:nvSpPr>
          <p:spPr bwMode="auto">
            <a:xfrm>
              <a:off x="4007" y="2930"/>
              <a:ext cx="300"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rPr>
                <a:t>Stir bar</a:t>
              </a:r>
              <a:endParaRPr lang="en-US" altLang="en-US" sz="1600">
                <a:latin typeface="Book Antiqua" panose="02040602050305030304" pitchFamily="18" charset="0"/>
              </a:endParaRPr>
            </a:p>
          </p:txBody>
        </p:sp>
        <p:grpSp>
          <p:nvGrpSpPr>
            <p:cNvPr id="42331" name="Group 347"/>
            <p:cNvGrpSpPr>
              <a:grpSpLocks noChangeAspect="1"/>
            </p:cNvGrpSpPr>
            <p:nvPr/>
          </p:nvGrpSpPr>
          <p:grpSpPr bwMode="auto">
            <a:xfrm>
              <a:off x="3493" y="2980"/>
              <a:ext cx="175" cy="40"/>
              <a:chOff x="2374" y="2307"/>
              <a:chExt cx="223" cy="51"/>
            </a:xfrm>
          </p:grpSpPr>
          <p:sp>
            <p:nvSpPr>
              <p:cNvPr id="42332" name="Freeform 348"/>
              <p:cNvSpPr>
                <a:spLocks noChangeAspect="1"/>
              </p:cNvSpPr>
              <p:nvPr/>
            </p:nvSpPr>
            <p:spPr bwMode="auto">
              <a:xfrm>
                <a:off x="2374" y="2307"/>
                <a:ext cx="223" cy="51"/>
              </a:xfrm>
              <a:custGeom>
                <a:avLst/>
                <a:gdLst>
                  <a:gd name="T0" fmla="*/ 50 w 448"/>
                  <a:gd name="T1" fmla="*/ 0 h 102"/>
                  <a:gd name="T2" fmla="*/ 41 w 448"/>
                  <a:gd name="T3" fmla="*/ 2 h 102"/>
                  <a:gd name="T4" fmla="*/ 31 w 448"/>
                  <a:gd name="T5" fmla="*/ 4 h 102"/>
                  <a:gd name="T6" fmla="*/ 16 w 448"/>
                  <a:gd name="T7" fmla="*/ 15 h 102"/>
                  <a:gd name="T8" fmla="*/ 4 w 448"/>
                  <a:gd name="T9" fmla="*/ 30 h 102"/>
                  <a:gd name="T10" fmla="*/ 2 w 448"/>
                  <a:gd name="T11" fmla="*/ 42 h 102"/>
                  <a:gd name="T12" fmla="*/ 0 w 448"/>
                  <a:gd name="T13" fmla="*/ 52 h 102"/>
                  <a:gd name="T14" fmla="*/ 2 w 448"/>
                  <a:gd name="T15" fmla="*/ 61 h 102"/>
                  <a:gd name="T16" fmla="*/ 4 w 448"/>
                  <a:gd name="T17" fmla="*/ 71 h 102"/>
                  <a:gd name="T18" fmla="*/ 16 w 448"/>
                  <a:gd name="T19" fmla="*/ 86 h 102"/>
                  <a:gd name="T20" fmla="*/ 31 w 448"/>
                  <a:gd name="T21" fmla="*/ 98 h 102"/>
                  <a:gd name="T22" fmla="*/ 41 w 448"/>
                  <a:gd name="T23" fmla="*/ 100 h 102"/>
                  <a:gd name="T24" fmla="*/ 50 w 448"/>
                  <a:gd name="T25" fmla="*/ 102 h 102"/>
                  <a:gd name="T26" fmla="*/ 398 w 448"/>
                  <a:gd name="T27" fmla="*/ 102 h 102"/>
                  <a:gd name="T28" fmla="*/ 407 w 448"/>
                  <a:gd name="T29" fmla="*/ 100 h 102"/>
                  <a:gd name="T30" fmla="*/ 417 w 448"/>
                  <a:gd name="T31" fmla="*/ 98 h 102"/>
                  <a:gd name="T32" fmla="*/ 434 w 448"/>
                  <a:gd name="T33" fmla="*/ 86 h 102"/>
                  <a:gd name="T34" fmla="*/ 444 w 448"/>
                  <a:gd name="T35" fmla="*/ 71 h 102"/>
                  <a:gd name="T36" fmla="*/ 448 w 448"/>
                  <a:gd name="T37" fmla="*/ 61 h 102"/>
                  <a:gd name="T38" fmla="*/ 448 w 448"/>
                  <a:gd name="T39" fmla="*/ 52 h 102"/>
                  <a:gd name="T40" fmla="*/ 448 w 448"/>
                  <a:gd name="T41" fmla="*/ 42 h 102"/>
                  <a:gd name="T42" fmla="*/ 444 w 448"/>
                  <a:gd name="T43" fmla="*/ 30 h 102"/>
                  <a:gd name="T44" fmla="*/ 434 w 448"/>
                  <a:gd name="T45" fmla="*/ 15 h 102"/>
                  <a:gd name="T46" fmla="*/ 417 w 448"/>
                  <a:gd name="T47" fmla="*/ 4 h 102"/>
                  <a:gd name="T48" fmla="*/ 407 w 448"/>
                  <a:gd name="T49" fmla="*/ 2 h 102"/>
                  <a:gd name="T50" fmla="*/ 398 w 448"/>
                  <a:gd name="T51" fmla="*/ 0 h 102"/>
                  <a:gd name="T52" fmla="*/ 50 w 448"/>
                  <a:gd name="T53"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48" h="102">
                    <a:moveTo>
                      <a:pt x="50" y="0"/>
                    </a:moveTo>
                    <a:lnTo>
                      <a:pt x="41" y="2"/>
                    </a:lnTo>
                    <a:lnTo>
                      <a:pt x="31" y="4"/>
                    </a:lnTo>
                    <a:lnTo>
                      <a:pt x="16" y="15"/>
                    </a:lnTo>
                    <a:lnTo>
                      <a:pt x="4" y="30"/>
                    </a:lnTo>
                    <a:lnTo>
                      <a:pt x="2" y="42"/>
                    </a:lnTo>
                    <a:lnTo>
                      <a:pt x="0" y="52"/>
                    </a:lnTo>
                    <a:lnTo>
                      <a:pt x="2" y="61"/>
                    </a:lnTo>
                    <a:lnTo>
                      <a:pt x="4" y="71"/>
                    </a:lnTo>
                    <a:lnTo>
                      <a:pt x="16" y="86"/>
                    </a:lnTo>
                    <a:lnTo>
                      <a:pt x="31" y="98"/>
                    </a:lnTo>
                    <a:lnTo>
                      <a:pt x="41" y="100"/>
                    </a:lnTo>
                    <a:lnTo>
                      <a:pt x="50" y="102"/>
                    </a:lnTo>
                    <a:lnTo>
                      <a:pt x="398" y="102"/>
                    </a:lnTo>
                    <a:lnTo>
                      <a:pt x="407" y="100"/>
                    </a:lnTo>
                    <a:lnTo>
                      <a:pt x="417" y="98"/>
                    </a:lnTo>
                    <a:lnTo>
                      <a:pt x="434" y="86"/>
                    </a:lnTo>
                    <a:lnTo>
                      <a:pt x="444" y="71"/>
                    </a:lnTo>
                    <a:lnTo>
                      <a:pt x="448" y="61"/>
                    </a:lnTo>
                    <a:lnTo>
                      <a:pt x="448" y="52"/>
                    </a:lnTo>
                    <a:lnTo>
                      <a:pt x="448" y="42"/>
                    </a:lnTo>
                    <a:lnTo>
                      <a:pt x="444" y="30"/>
                    </a:lnTo>
                    <a:lnTo>
                      <a:pt x="434" y="15"/>
                    </a:lnTo>
                    <a:lnTo>
                      <a:pt x="417" y="4"/>
                    </a:lnTo>
                    <a:lnTo>
                      <a:pt x="407" y="2"/>
                    </a:lnTo>
                    <a:lnTo>
                      <a:pt x="398" y="0"/>
                    </a:lnTo>
                    <a:lnTo>
                      <a:pt x="50" y="0"/>
                    </a:lnTo>
                    <a:close/>
                  </a:path>
                </a:pathLst>
              </a:custGeom>
              <a:solidFill>
                <a:srgbClr val="FFFFFF"/>
              </a:solidFill>
              <a:ln w="9525">
                <a:solidFill>
                  <a:srgbClr val="000000"/>
                </a:solidFill>
                <a:prstDash val="solid"/>
                <a:round/>
                <a:headEnd/>
                <a:tailEnd/>
              </a:ln>
            </p:spPr>
            <p:txBody>
              <a:bodyPr/>
              <a:lstStyle/>
              <a:p>
                <a:endParaRPr lang="en-US"/>
              </a:p>
            </p:txBody>
          </p:sp>
          <p:sp>
            <p:nvSpPr>
              <p:cNvPr id="42333" name="Line 349"/>
              <p:cNvSpPr>
                <a:spLocks noChangeAspect="1" noChangeShapeType="1"/>
              </p:cNvSpPr>
              <p:nvPr/>
            </p:nvSpPr>
            <p:spPr bwMode="auto">
              <a:xfrm>
                <a:off x="2485" y="2308"/>
                <a:ext cx="1" cy="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334" name="Line 350"/>
              <p:cNvSpPr>
                <a:spLocks noChangeAspect="1" noChangeShapeType="1"/>
              </p:cNvSpPr>
              <p:nvPr/>
            </p:nvSpPr>
            <p:spPr bwMode="auto">
              <a:xfrm>
                <a:off x="2381" y="2324"/>
                <a:ext cx="20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335" name="Line 351"/>
              <p:cNvSpPr>
                <a:spLocks noChangeAspect="1" noChangeShapeType="1"/>
              </p:cNvSpPr>
              <p:nvPr/>
            </p:nvSpPr>
            <p:spPr bwMode="auto">
              <a:xfrm>
                <a:off x="2381" y="2344"/>
                <a:ext cx="20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2336" name="Group 352"/>
            <p:cNvGrpSpPr>
              <a:grpSpLocks/>
            </p:cNvGrpSpPr>
            <p:nvPr/>
          </p:nvGrpSpPr>
          <p:grpSpPr bwMode="auto">
            <a:xfrm>
              <a:off x="3711" y="2961"/>
              <a:ext cx="272" cy="63"/>
              <a:chOff x="2603" y="2297"/>
              <a:chExt cx="272" cy="63"/>
            </a:xfrm>
          </p:grpSpPr>
          <p:sp>
            <p:nvSpPr>
              <p:cNvPr id="42337" name="Line 353"/>
              <p:cNvSpPr>
                <a:spLocks noChangeShapeType="1"/>
              </p:cNvSpPr>
              <p:nvPr/>
            </p:nvSpPr>
            <p:spPr bwMode="auto">
              <a:xfrm flipH="1">
                <a:off x="2664" y="2328"/>
                <a:ext cx="21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338" name="Freeform 354"/>
              <p:cNvSpPr>
                <a:spLocks/>
              </p:cNvSpPr>
              <p:nvPr/>
            </p:nvSpPr>
            <p:spPr bwMode="auto">
              <a:xfrm>
                <a:off x="2603" y="2297"/>
                <a:ext cx="63" cy="63"/>
              </a:xfrm>
              <a:custGeom>
                <a:avLst/>
                <a:gdLst>
                  <a:gd name="T0" fmla="*/ 127 w 127"/>
                  <a:gd name="T1" fmla="*/ 0 h 124"/>
                  <a:gd name="T2" fmla="*/ 0 w 127"/>
                  <a:gd name="T3" fmla="*/ 61 h 124"/>
                  <a:gd name="T4" fmla="*/ 127 w 127"/>
                  <a:gd name="T5" fmla="*/ 124 h 124"/>
                  <a:gd name="T6" fmla="*/ 127 w 127"/>
                  <a:gd name="T7" fmla="*/ 0 h 124"/>
                </a:gdLst>
                <a:ahLst/>
                <a:cxnLst>
                  <a:cxn ang="0">
                    <a:pos x="T0" y="T1"/>
                  </a:cxn>
                  <a:cxn ang="0">
                    <a:pos x="T2" y="T3"/>
                  </a:cxn>
                  <a:cxn ang="0">
                    <a:pos x="T4" y="T5"/>
                  </a:cxn>
                  <a:cxn ang="0">
                    <a:pos x="T6" y="T7"/>
                  </a:cxn>
                </a:cxnLst>
                <a:rect l="0" t="0" r="r" b="b"/>
                <a:pathLst>
                  <a:path w="127" h="124">
                    <a:moveTo>
                      <a:pt x="127" y="0"/>
                    </a:moveTo>
                    <a:lnTo>
                      <a:pt x="0" y="61"/>
                    </a:lnTo>
                    <a:lnTo>
                      <a:pt x="127" y="124"/>
                    </a:lnTo>
                    <a:lnTo>
                      <a:pt x="1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2339" name="AutoShape 355"/>
            <p:cNvSpPr>
              <a:spLocks noChangeArrowheads="1"/>
            </p:cNvSpPr>
            <p:nvPr/>
          </p:nvSpPr>
          <p:spPr bwMode="auto">
            <a:xfrm rot="5400000">
              <a:off x="3370" y="2890"/>
              <a:ext cx="72" cy="150"/>
            </a:xfrm>
            <a:prstGeom prst="can">
              <a:avLst>
                <a:gd name="adj" fmla="val 52083"/>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40" name="Freeform 356"/>
            <p:cNvSpPr>
              <a:spLocks/>
            </p:cNvSpPr>
            <p:nvPr/>
          </p:nvSpPr>
          <p:spPr bwMode="auto">
            <a:xfrm>
              <a:off x="3142" y="2968"/>
              <a:ext cx="192" cy="1"/>
            </a:xfrm>
            <a:custGeom>
              <a:avLst/>
              <a:gdLst>
                <a:gd name="T0" fmla="*/ 192 w 192"/>
                <a:gd name="T1" fmla="*/ 0 h 1"/>
                <a:gd name="T2" fmla="*/ 0 w 192"/>
                <a:gd name="T3" fmla="*/ 0 h 1"/>
              </a:gdLst>
              <a:ahLst/>
              <a:cxnLst>
                <a:cxn ang="0">
                  <a:pos x="T0" y="T1"/>
                </a:cxn>
                <a:cxn ang="0">
                  <a:pos x="T2" y="T3"/>
                </a:cxn>
              </a:cxnLst>
              <a:rect l="0" t="0" r="r" b="b"/>
              <a:pathLst>
                <a:path w="192" h="1">
                  <a:moveTo>
                    <a:pt x="192" y="0"/>
                  </a:moveTo>
                  <a:cubicBezTo>
                    <a:pt x="192" y="0"/>
                    <a:pt x="96" y="0"/>
                    <a:pt x="0" y="0"/>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341" name="Oval 357"/>
            <p:cNvSpPr>
              <a:spLocks noChangeArrowheads="1"/>
            </p:cNvSpPr>
            <p:nvPr/>
          </p:nvSpPr>
          <p:spPr bwMode="auto">
            <a:xfrm>
              <a:off x="3346" y="290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42" name="Oval 358"/>
            <p:cNvSpPr>
              <a:spLocks noChangeArrowheads="1"/>
            </p:cNvSpPr>
            <p:nvPr/>
          </p:nvSpPr>
          <p:spPr bwMode="auto">
            <a:xfrm>
              <a:off x="3352" y="2932"/>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43" name="Oval 359"/>
            <p:cNvSpPr>
              <a:spLocks noChangeArrowheads="1"/>
            </p:cNvSpPr>
            <p:nvPr/>
          </p:nvSpPr>
          <p:spPr bwMode="auto">
            <a:xfrm>
              <a:off x="3370" y="2956"/>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44" name="Oval 360"/>
            <p:cNvSpPr>
              <a:spLocks noChangeArrowheads="1"/>
            </p:cNvSpPr>
            <p:nvPr/>
          </p:nvSpPr>
          <p:spPr bwMode="auto">
            <a:xfrm>
              <a:off x="3388" y="293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45" name="Oval 361"/>
            <p:cNvSpPr>
              <a:spLocks noChangeArrowheads="1"/>
            </p:cNvSpPr>
            <p:nvPr/>
          </p:nvSpPr>
          <p:spPr bwMode="auto">
            <a:xfrm>
              <a:off x="3406" y="2950"/>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46" name="Oval 362"/>
            <p:cNvSpPr>
              <a:spLocks noChangeArrowheads="1"/>
            </p:cNvSpPr>
            <p:nvPr/>
          </p:nvSpPr>
          <p:spPr bwMode="auto">
            <a:xfrm>
              <a:off x="3424" y="2926"/>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47" name="Oval 363"/>
            <p:cNvSpPr>
              <a:spLocks noChangeArrowheads="1"/>
            </p:cNvSpPr>
            <p:nvPr/>
          </p:nvSpPr>
          <p:spPr bwMode="auto">
            <a:xfrm>
              <a:off x="3415" y="2902"/>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48" name="Oval 364"/>
            <p:cNvSpPr>
              <a:spLocks noChangeArrowheads="1"/>
            </p:cNvSpPr>
            <p:nvPr/>
          </p:nvSpPr>
          <p:spPr bwMode="auto">
            <a:xfrm>
              <a:off x="3379" y="291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49" name="Oval 365"/>
            <p:cNvSpPr>
              <a:spLocks noChangeArrowheads="1"/>
            </p:cNvSpPr>
            <p:nvPr/>
          </p:nvSpPr>
          <p:spPr bwMode="auto">
            <a:xfrm>
              <a:off x="3370" y="2899"/>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50" name="Oval 366"/>
            <p:cNvSpPr>
              <a:spLocks noChangeArrowheads="1"/>
            </p:cNvSpPr>
            <p:nvPr/>
          </p:nvSpPr>
          <p:spPr bwMode="auto">
            <a:xfrm>
              <a:off x="3400" y="288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51" name="Oval 367"/>
            <p:cNvSpPr>
              <a:spLocks noChangeArrowheads="1"/>
            </p:cNvSpPr>
            <p:nvPr/>
          </p:nvSpPr>
          <p:spPr bwMode="auto">
            <a:xfrm>
              <a:off x="3430" y="288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52" name="Oval 368"/>
            <p:cNvSpPr>
              <a:spLocks noChangeArrowheads="1"/>
            </p:cNvSpPr>
            <p:nvPr/>
          </p:nvSpPr>
          <p:spPr bwMode="auto">
            <a:xfrm>
              <a:off x="3460" y="288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53" name="Oval 369"/>
            <p:cNvSpPr>
              <a:spLocks noChangeArrowheads="1"/>
            </p:cNvSpPr>
            <p:nvPr/>
          </p:nvSpPr>
          <p:spPr bwMode="auto">
            <a:xfrm>
              <a:off x="3436" y="285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54" name="Oval 370"/>
            <p:cNvSpPr>
              <a:spLocks noChangeArrowheads="1"/>
            </p:cNvSpPr>
            <p:nvPr/>
          </p:nvSpPr>
          <p:spPr bwMode="auto">
            <a:xfrm>
              <a:off x="3385" y="2869"/>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55" name="Oval 371"/>
            <p:cNvSpPr>
              <a:spLocks noChangeArrowheads="1"/>
            </p:cNvSpPr>
            <p:nvPr/>
          </p:nvSpPr>
          <p:spPr bwMode="auto">
            <a:xfrm>
              <a:off x="3337" y="288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56" name="Oval 372"/>
            <p:cNvSpPr>
              <a:spLocks noChangeArrowheads="1"/>
            </p:cNvSpPr>
            <p:nvPr/>
          </p:nvSpPr>
          <p:spPr bwMode="auto">
            <a:xfrm>
              <a:off x="3361" y="2875"/>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57" name="Oval 373"/>
            <p:cNvSpPr>
              <a:spLocks noChangeArrowheads="1"/>
            </p:cNvSpPr>
            <p:nvPr/>
          </p:nvSpPr>
          <p:spPr bwMode="auto">
            <a:xfrm>
              <a:off x="3385" y="285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58" name="Oval 374"/>
            <p:cNvSpPr>
              <a:spLocks noChangeArrowheads="1"/>
            </p:cNvSpPr>
            <p:nvPr/>
          </p:nvSpPr>
          <p:spPr bwMode="auto">
            <a:xfrm>
              <a:off x="3409" y="285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59" name="Oval 375"/>
            <p:cNvSpPr>
              <a:spLocks noChangeArrowheads="1"/>
            </p:cNvSpPr>
            <p:nvPr/>
          </p:nvSpPr>
          <p:spPr bwMode="auto">
            <a:xfrm>
              <a:off x="3349" y="2860"/>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60" name="Oval 376"/>
            <p:cNvSpPr>
              <a:spLocks noChangeArrowheads="1"/>
            </p:cNvSpPr>
            <p:nvPr/>
          </p:nvSpPr>
          <p:spPr bwMode="auto">
            <a:xfrm>
              <a:off x="3331" y="285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61" name="Oval 377"/>
            <p:cNvSpPr>
              <a:spLocks noChangeArrowheads="1"/>
            </p:cNvSpPr>
            <p:nvPr/>
          </p:nvSpPr>
          <p:spPr bwMode="auto">
            <a:xfrm>
              <a:off x="3346" y="2833"/>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62" name="Oval 378"/>
            <p:cNvSpPr>
              <a:spLocks noChangeArrowheads="1"/>
            </p:cNvSpPr>
            <p:nvPr/>
          </p:nvSpPr>
          <p:spPr bwMode="auto">
            <a:xfrm>
              <a:off x="3361" y="2830"/>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63" name="Oval 379"/>
            <p:cNvSpPr>
              <a:spLocks noChangeArrowheads="1"/>
            </p:cNvSpPr>
            <p:nvPr/>
          </p:nvSpPr>
          <p:spPr bwMode="auto">
            <a:xfrm>
              <a:off x="3325" y="288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64" name="Oval 380"/>
            <p:cNvSpPr>
              <a:spLocks noChangeArrowheads="1"/>
            </p:cNvSpPr>
            <p:nvPr/>
          </p:nvSpPr>
          <p:spPr bwMode="auto">
            <a:xfrm>
              <a:off x="3391" y="2839"/>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65" name="Oval 381"/>
            <p:cNvSpPr>
              <a:spLocks noChangeArrowheads="1"/>
            </p:cNvSpPr>
            <p:nvPr/>
          </p:nvSpPr>
          <p:spPr bwMode="auto">
            <a:xfrm>
              <a:off x="3457" y="2839"/>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66" name="Oval 382"/>
            <p:cNvSpPr>
              <a:spLocks noChangeArrowheads="1"/>
            </p:cNvSpPr>
            <p:nvPr/>
          </p:nvSpPr>
          <p:spPr bwMode="auto">
            <a:xfrm>
              <a:off x="3430" y="2839"/>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67" name="Oval 383"/>
            <p:cNvSpPr>
              <a:spLocks noChangeArrowheads="1"/>
            </p:cNvSpPr>
            <p:nvPr/>
          </p:nvSpPr>
          <p:spPr bwMode="auto">
            <a:xfrm>
              <a:off x="3403" y="2812"/>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68" name="Oval 384"/>
            <p:cNvSpPr>
              <a:spLocks noChangeArrowheads="1"/>
            </p:cNvSpPr>
            <p:nvPr/>
          </p:nvSpPr>
          <p:spPr bwMode="auto">
            <a:xfrm>
              <a:off x="3376" y="282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69" name="Oval 385"/>
            <p:cNvSpPr>
              <a:spLocks noChangeArrowheads="1"/>
            </p:cNvSpPr>
            <p:nvPr/>
          </p:nvSpPr>
          <p:spPr bwMode="auto">
            <a:xfrm>
              <a:off x="3349" y="279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70" name="Oval 386"/>
            <p:cNvSpPr>
              <a:spLocks noChangeArrowheads="1"/>
            </p:cNvSpPr>
            <p:nvPr/>
          </p:nvSpPr>
          <p:spPr bwMode="auto">
            <a:xfrm>
              <a:off x="3367" y="2806"/>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71" name="Oval 387"/>
            <p:cNvSpPr>
              <a:spLocks noChangeArrowheads="1"/>
            </p:cNvSpPr>
            <p:nvPr/>
          </p:nvSpPr>
          <p:spPr bwMode="auto">
            <a:xfrm>
              <a:off x="3385" y="279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72" name="Oval 388"/>
            <p:cNvSpPr>
              <a:spLocks noChangeArrowheads="1"/>
            </p:cNvSpPr>
            <p:nvPr/>
          </p:nvSpPr>
          <p:spPr bwMode="auto">
            <a:xfrm>
              <a:off x="3430" y="2815"/>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73" name="Oval 389"/>
            <p:cNvSpPr>
              <a:spLocks noChangeArrowheads="1"/>
            </p:cNvSpPr>
            <p:nvPr/>
          </p:nvSpPr>
          <p:spPr bwMode="auto">
            <a:xfrm>
              <a:off x="3475" y="2815"/>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74" name="Oval 390"/>
            <p:cNvSpPr>
              <a:spLocks noChangeArrowheads="1"/>
            </p:cNvSpPr>
            <p:nvPr/>
          </p:nvSpPr>
          <p:spPr bwMode="auto">
            <a:xfrm>
              <a:off x="3454" y="279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75" name="Oval 391"/>
            <p:cNvSpPr>
              <a:spLocks noChangeArrowheads="1"/>
            </p:cNvSpPr>
            <p:nvPr/>
          </p:nvSpPr>
          <p:spPr bwMode="auto">
            <a:xfrm>
              <a:off x="3433" y="278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76" name="Oval 392"/>
            <p:cNvSpPr>
              <a:spLocks noChangeArrowheads="1"/>
            </p:cNvSpPr>
            <p:nvPr/>
          </p:nvSpPr>
          <p:spPr bwMode="auto">
            <a:xfrm>
              <a:off x="3400" y="2782"/>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77" name="Oval 393"/>
            <p:cNvSpPr>
              <a:spLocks noChangeArrowheads="1"/>
            </p:cNvSpPr>
            <p:nvPr/>
          </p:nvSpPr>
          <p:spPr bwMode="auto">
            <a:xfrm>
              <a:off x="3367" y="278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78" name="Oval 394"/>
            <p:cNvSpPr>
              <a:spLocks noChangeArrowheads="1"/>
            </p:cNvSpPr>
            <p:nvPr/>
          </p:nvSpPr>
          <p:spPr bwMode="auto">
            <a:xfrm>
              <a:off x="3334" y="2770"/>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79" name="Oval 395"/>
            <p:cNvSpPr>
              <a:spLocks noChangeArrowheads="1"/>
            </p:cNvSpPr>
            <p:nvPr/>
          </p:nvSpPr>
          <p:spPr bwMode="auto">
            <a:xfrm>
              <a:off x="3370" y="276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80" name="Oval 396"/>
            <p:cNvSpPr>
              <a:spLocks noChangeArrowheads="1"/>
            </p:cNvSpPr>
            <p:nvPr/>
          </p:nvSpPr>
          <p:spPr bwMode="auto">
            <a:xfrm>
              <a:off x="3400" y="276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81" name="Oval 397"/>
            <p:cNvSpPr>
              <a:spLocks noChangeArrowheads="1"/>
            </p:cNvSpPr>
            <p:nvPr/>
          </p:nvSpPr>
          <p:spPr bwMode="auto">
            <a:xfrm>
              <a:off x="3430" y="275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82" name="Oval 398"/>
            <p:cNvSpPr>
              <a:spLocks noChangeArrowheads="1"/>
            </p:cNvSpPr>
            <p:nvPr/>
          </p:nvSpPr>
          <p:spPr bwMode="auto">
            <a:xfrm>
              <a:off x="3460" y="276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83" name="Oval 399"/>
            <p:cNvSpPr>
              <a:spLocks noChangeArrowheads="1"/>
            </p:cNvSpPr>
            <p:nvPr/>
          </p:nvSpPr>
          <p:spPr bwMode="auto">
            <a:xfrm>
              <a:off x="3490" y="2776"/>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84" name="Oval 400"/>
            <p:cNvSpPr>
              <a:spLocks noChangeArrowheads="1"/>
            </p:cNvSpPr>
            <p:nvPr/>
          </p:nvSpPr>
          <p:spPr bwMode="auto">
            <a:xfrm>
              <a:off x="3442" y="273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85" name="Oval 401"/>
            <p:cNvSpPr>
              <a:spLocks noChangeArrowheads="1"/>
            </p:cNvSpPr>
            <p:nvPr/>
          </p:nvSpPr>
          <p:spPr bwMode="auto">
            <a:xfrm>
              <a:off x="3391" y="2743"/>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86" name="Oval 402"/>
            <p:cNvSpPr>
              <a:spLocks noChangeArrowheads="1"/>
            </p:cNvSpPr>
            <p:nvPr/>
          </p:nvSpPr>
          <p:spPr bwMode="auto">
            <a:xfrm>
              <a:off x="3391" y="272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87" name="Oval 403"/>
            <p:cNvSpPr>
              <a:spLocks noChangeArrowheads="1"/>
            </p:cNvSpPr>
            <p:nvPr/>
          </p:nvSpPr>
          <p:spPr bwMode="auto">
            <a:xfrm>
              <a:off x="3415" y="273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88" name="Oval 404"/>
            <p:cNvSpPr>
              <a:spLocks noChangeArrowheads="1"/>
            </p:cNvSpPr>
            <p:nvPr/>
          </p:nvSpPr>
          <p:spPr bwMode="auto">
            <a:xfrm>
              <a:off x="3355" y="273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89" name="Oval 405"/>
            <p:cNvSpPr>
              <a:spLocks noChangeArrowheads="1"/>
            </p:cNvSpPr>
            <p:nvPr/>
          </p:nvSpPr>
          <p:spPr bwMode="auto">
            <a:xfrm>
              <a:off x="3337" y="273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0" name="Oval 406"/>
            <p:cNvSpPr>
              <a:spLocks noChangeArrowheads="1"/>
            </p:cNvSpPr>
            <p:nvPr/>
          </p:nvSpPr>
          <p:spPr bwMode="auto">
            <a:xfrm>
              <a:off x="3352" y="270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1" name="Oval 407"/>
            <p:cNvSpPr>
              <a:spLocks noChangeArrowheads="1"/>
            </p:cNvSpPr>
            <p:nvPr/>
          </p:nvSpPr>
          <p:spPr bwMode="auto">
            <a:xfrm>
              <a:off x="3367" y="270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2" name="Oval 408"/>
            <p:cNvSpPr>
              <a:spLocks noChangeArrowheads="1"/>
            </p:cNvSpPr>
            <p:nvPr/>
          </p:nvSpPr>
          <p:spPr bwMode="auto">
            <a:xfrm>
              <a:off x="3397" y="2713"/>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3" name="Oval 409"/>
            <p:cNvSpPr>
              <a:spLocks noChangeArrowheads="1"/>
            </p:cNvSpPr>
            <p:nvPr/>
          </p:nvSpPr>
          <p:spPr bwMode="auto">
            <a:xfrm>
              <a:off x="3463" y="2713"/>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4" name="Oval 410"/>
            <p:cNvSpPr>
              <a:spLocks noChangeArrowheads="1"/>
            </p:cNvSpPr>
            <p:nvPr/>
          </p:nvSpPr>
          <p:spPr bwMode="auto">
            <a:xfrm>
              <a:off x="3436" y="2713"/>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5" name="Oval 411"/>
            <p:cNvSpPr>
              <a:spLocks noChangeArrowheads="1"/>
            </p:cNvSpPr>
            <p:nvPr/>
          </p:nvSpPr>
          <p:spPr bwMode="auto">
            <a:xfrm>
              <a:off x="3409" y="2686"/>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6" name="Oval 412"/>
            <p:cNvSpPr>
              <a:spLocks noChangeArrowheads="1"/>
            </p:cNvSpPr>
            <p:nvPr/>
          </p:nvSpPr>
          <p:spPr bwMode="auto">
            <a:xfrm>
              <a:off x="3382" y="269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7" name="Oval 413"/>
            <p:cNvSpPr>
              <a:spLocks noChangeArrowheads="1"/>
            </p:cNvSpPr>
            <p:nvPr/>
          </p:nvSpPr>
          <p:spPr bwMode="auto">
            <a:xfrm>
              <a:off x="3355" y="2665"/>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8" name="Oval 414"/>
            <p:cNvSpPr>
              <a:spLocks noChangeArrowheads="1"/>
            </p:cNvSpPr>
            <p:nvPr/>
          </p:nvSpPr>
          <p:spPr bwMode="auto">
            <a:xfrm>
              <a:off x="3373" y="2680"/>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9" name="Oval 415"/>
            <p:cNvSpPr>
              <a:spLocks noChangeArrowheads="1"/>
            </p:cNvSpPr>
            <p:nvPr/>
          </p:nvSpPr>
          <p:spPr bwMode="auto">
            <a:xfrm>
              <a:off x="3391" y="2665"/>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00" name="Oval 416"/>
            <p:cNvSpPr>
              <a:spLocks noChangeArrowheads="1"/>
            </p:cNvSpPr>
            <p:nvPr/>
          </p:nvSpPr>
          <p:spPr bwMode="auto">
            <a:xfrm>
              <a:off x="3436" y="2689"/>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01" name="Oval 417"/>
            <p:cNvSpPr>
              <a:spLocks noChangeArrowheads="1"/>
            </p:cNvSpPr>
            <p:nvPr/>
          </p:nvSpPr>
          <p:spPr bwMode="auto">
            <a:xfrm>
              <a:off x="3481" y="2689"/>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02" name="Oval 418"/>
            <p:cNvSpPr>
              <a:spLocks noChangeArrowheads="1"/>
            </p:cNvSpPr>
            <p:nvPr/>
          </p:nvSpPr>
          <p:spPr bwMode="auto">
            <a:xfrm>
              <a:off x="3460" y="266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03" name="Oval 419"/>
            <p:cNvSpPr>
              <a:spLocks noChangeArrowheads="1"/>
            </p:cNvSpPr>
            <p:nvPr/>
          </p:nvSpPr>
          <p:spPr bwMode="auto">
            <a:xfrm>
              <a:off x="3439" y="2662"/>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04" name="Oval 420"/>
            <p:cNvSpPr>
              <a:spLocks noChangeArrowheads="1"/>
            </p:cNvSpPr>
            <p:nvPr/>
          </p:nvSpPr>
          <p:spPr bwMode="auto">
            <a:xfrm>
              <a:off x="3406" y="2656"/>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05" name="Oval 421"/>
            <p:cNvSpPr>
              <a:spLocks noChangeArrowheads="1"/>
            </p:cNvSpPr>
            <p:nvPr/>
          </p:nvSpPr>
          <p:spPr bwMode="auto">
            <a:xfrm>
              <a:off x="3373" y="2662"/>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06" name="Oval 422"/>
            <p:cNvSpPr>
              <a:spLocks noChangeArrowheads="1"/>
            </p:cNvSpPr>
            <p:nvPr/>
          </p:nvSpPr>
          <p:spPr bwMode="auto">
            <a:xfrm>
              <a:off x="3340" y="2644"/>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07" name="Oval 423"/>
            <p:cNvSpPr>
              <a:spLocks noChangeArrowheads="1"/>
            </p:cNvSpPr>
            <p:nvPr/>
          </p:nvSpPr>
          <p:spPr bwMode="auto">
            <a:xfrm>
              <a:off x="3376" y="2638"/>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08" name="Oval 424"/>
            <p:cNvSpPr>
              <a:spLocks noChangeArrowheads="1"/>
            </p:cNvSpPr>
            <p:nvPr/>
          </p:nvSpPr>
          <p:spPr bwMode="auto">
            <a:xfrm>
              <a:off x="3406" y="264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09" name="Oval 425"/>
            <p:cNvSpPr>
              <a:spLocks noChangeArrowheads="1"/>
            </p:cNvSpPr>
            <p:nvPr/>
          </p:nvSpPr>
          <p:spPr bwMode="auto">
            <a:xfrm>
              <a:off x="3436" y="2632"/>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10" name="Oval 426"/>
            <p:cNvSpPr>
              <a:spLocks noChangeArrowheads="1"/>
            </p:cNvSpPr>
            <p:nvPr/>
          </p:nvSpPr>
          <p:spPr bwMode="auto">
            <a:xfrm>
              <a:off x="3466" y="2641"/>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11" name="Oval 427"/>
            <p:cNvSpPr>
              <a:spLocks noChangeArrowheads="1"/>
            </p:cNvSpPr>
            <p:nvPr/>
          </p:nvSpPr>
          <p:spPr bwMode="auto">
            <a:xfrm>
              <a:off x="3496" y="2650"/>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12" name="Oval 428"/>
            <p:cNvSpPr>
              <a:spLocks noChangeArrowheads="1"/>
            </p:cNvSpPr>
            <p:nvPr/>
          </p:nvSpPr>
          <p:spPr bwMode="auto">
            <a:xfrm>
              <a:off x="3496" y="273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13" name="Oval 429"/>
            <p:cNvSpPr>
              <a:spLocks noChangeArrowheads="1"/>
            </p:cNvSpPr>
            <p:nvPr/>
          </p:nvSpPr>
          <p:spPr bwMode="auto">
            <a:xfrm>
              <a:off x="3508" y="2695"/>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14" name="Oval 430"/>
            <p:cNvSpPr>
              <a:spLocks noChangeArrowheads="1"/>
            </p:cNvSpPr>
            <p:nvPr/>
          </p:nvSpPr>
          <p:spPr bwMode="auto">
            <a:xfrm>
              <a:off x="3475" y="2746"/>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15" name="Oval 431"/>
            <p:cNvSpPr>
              <a:spLocks noChangeArrowheads="1"/>
            </p:cNvSpPr>
            <p:nvPr/>
          </p:nvSpPr>
          <p:spPr bwMode="auto">
            <a:xfrm>
              <a:off x="3442" y="2797"/>
              <a:ext cx="17" cy="17"/>
            </a:xfrm>
            <a:prstGeom prst="ellipse">
              <a:avLst/>
            </a:prstGeom>
            <a:solidFill>
              <a:schemeClr val="bg1"/>
            </a:solidFill>
            <a:ln w="31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16" name="AutoShape 432"/>
            <p:cNvSpPr>
              <a:spLocks noChangeArrowheads="1"/>
            </p:cNvSpPr>
            <p:nvPr/>
          </p:nvSpPr>
          <p:spPr bwMode="auto">
            <a:xfrm>
              <a:off x="3682" y="2368"/>
              <a:ext cx="23" cy="486"/>
            </a:xfrm>
            <a:prstGeom prst="roundRect">
              <a:avLst>
                <a:gd name="adj" fmla="val 16667"/>
              </a:avLst>
            </a:prstGeom>
            <a:solidFill>
              <a:schemeClr val="folHlink"/>
            </a:solidFill>
            <a:ln w="63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17" name="Rectangle 433"/>
            <p:cNvSpPr>
              <a:spLocks noChangeArrowheads="1"/>
            </p:cNvSpPr>
            <p:nvPr/>
          </p:nvSpPr>
          <p:spPr bwMode="auto">
            <a:xfrm>
              <a:off x="3998" y="2665"/>
              <a:ext cx="768"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1600">
                  <a:solidFill>
                    <a:srgbClr val="000000"/>
                  </a:solidFill>
                </a:rPr>
                <a:t>Temperature probe</a:t>
              </a:r>
            </a:p>
            <a:p>
              <a:r>
                <a:rPr lang="en-US" altLang="en-US" sz="1600">
                  <a:solidFill>
                    <a:srgbClr val="000000"/>
                  </a:solidFill>
                </a:rPr>
                <a:t>(optional)</a:t>
              </a:r>
              <a:endParaRPr lang="en-US" altLang="en-US" sz="1600">
                <a:latin typeface="Book Antiqua" panose="02040602050305030304" pitchFamily="18" charset="0"/>
              </a:endParaRPr>
            </a:p>
          </p:txBody>
        </p:sp>
        <p:grpSp>
          <p:nvGrpSpPr>
            <p:cNvPr id="42418" name="Group 434"/>
            <p:cNvGrpSpPr>
              <a:grpSpLocks/>
            </p:cNvGrpSpPr>
            <p:nvPr/>
          </p:nvGrpSpPr>
          <p:grpSpPr bwMode="auto">
            <a:xfrm>
              <a:off x="3727" y="2774"/>
              <a:ext cx="247" cy="62"/>
              <a:chOff x="2628" y="1825"/>
              <a:chExt cx="247" cy="62"/>
            </a:xfrm>
          </p:grpSpPr>
          <p:sp>
            <p:nvSpPr>
              <p:cNvPr id="42419" name="Line 435"/>
              <p:cNvSpPr>
                <a:spLocks noChangeShapeType="1"/>
              </p:cNvSpPr>
              <p:nvPr/>
            </p:nvSpPr>
            <p:spPr bwMode="auto">
              <a:xfrm flipH="1">
                <a:off x="2688" y="1856"/>
                <a:ext cx="187"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420" name="Freeform 436"/>
              <p:cNvSpPr>
                <a:spLocks/>
              </p:cNvSpPr>
              <p:nvPr/>
            </p:nvSpPr>
            <p:spPr bwMode="auto">
              <a:xfrm>
                <a:off x="2628" y="1825"/>
                <a:ext cx="62" cy="62"/>
              </a:xfrm>
              <a:custGeom>
                <a:avLst/>
                <a:gdLst>
                  <a:gd name="T0" fmla="*/ 125 w 125"/>
                  <a:gd name="T1" fmla="*/ 0 h 125"/>
                  <a:gd name="T2" fmla="*/ 0 w 125"/>
                  <a:gd name="T3" fmla="*/ 61 h 125"/>
                  <a:gd name="T4" fmla="*/ 125 w 125"/>
                  <a:gd name="T5" fmla="*/ 125 h 125"/>
                  <a:gd name="T6" fmla="*/ 125 w 125"/>
                  <a:gd name="T7" fmla="*/ 0 h 125"/>
                </a:gdLst>
                <a:ahLst/>
                <a:cxnLst>
                  <a:cxn ang="0">
                    <a:pos x="T0" y="T1"/>
                  </a:cxn>
                  <a:cxn ang="0">
                    <a:pos x="T2" y="T3"/>
                  </a:cxn>
                  <a:cxn ang="0">
                    <a:pos x="T4" y="T5"/>
                  </a:cxn>
                  <a:cxn ang="0">
                    <a:pos x="T6" y="T7"/>
                  </a:cxn>
                </a:cxnLst>
                <a:rect l="0" t="0" r="r" b="b"/>
                <a:pathLst>
                  <a:path w="125" h="125">
                    <a:moveTo>
                      <a:pt x="125" y="0"/>
                    </a:moveTo>
                    <a:lnTo>
                      <a:pt x="0" y="61"/>
                    </a:lnTo>
                    <a:lnTo>
                      <a:pt x="125" y="125"/>
                    </a:ln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2421" name="AutoShape 437"/>
            <p:cNvSpPr>
              <a:spLocks noChangeArrowheads="1"/>
            </p:cNvSpPr>
            <p:nvPr/>
          </p:nvSpPr>
          <p:spPr bwMode="auto">
            <a:xfrm>
              <a:off x="3665" y="2287"/>
              <a:ext cx="56" cy="180"/>
            </a:xfrm>
            <a:prstGeom prst="roundRect">
              <a:avLst>
                <a:gd name="adj" fmla="val 16667"/>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22" name="Arc 438"/>
            <p:cNvSpPr>
              <a:spLocks/>
            </p:cNvSpPr>
            <p:nvPr/>
          </p:nvSpPr>
          <p:spPr bwMode="auto">
            <a:xfrm rot="10800000" flipV="1">
              <a:off x="3796" y="2065"/>
              <a:ext cx="210" cy="27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23" name="Arc 439"/>
            <p:cNvSpPr>
              <a:spLocks/>
            </p:cNvSpPr>
            <p:nvPr/>
          </p:nvSpPr>
          <p:spPr bwMode="auto">
            <a:xfrm rot="10800000" flipV="1">
              <a:off x="3688" y="2023"/>
              <a:ext cx="210" cy="27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2424" name="Group 440"/>
            <p:cNvGrpSpPr>
              <a:grpSpLocks/>
            </p:cNvGrpSpPr>
            <p:nvPr/>
          </p:nvGrpSpPr>
          <p:grpSpPr bwMode="auto">
            <a:xfrm rot="5400000">
              <a:off x="1482" y="3036"/>
              <a:ext cx="121" cy="254"/>
              <a:chOff x="3108" y="2822"/>
              <a:chExt cx="46" cy="92"/>
            </a:xfrm>
          </p:grpSpPr>
          <p:sp>
            <p:nvSpPr>
              <p:cNvPr id="42425" name="Rectangle 441"/>
              <p:cNvSpPr>
                <a:spLocks noChangeAspect="1" noChangeArrowheads="1"/>
              </p:cNvSpPr>
              <p:nvPr/>
            </p:nvSpPr>
            <p:spPr bwMode="auto">
              <a:xfrm>
                <a:off x="3108" y="2857"/>
                <a:ext cx="46" cy="2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26" name="AutoShape 442"/>
              <p:cNvSpPr>
                <a:spLocks noChangeAspect="1" noChangeArrowheads="1"/>
              </p:cNvSpPr>
              <p:nvPr/>
            </p:nvSpPr>
            <p:spPr bwMode="auto">
              <a:xfrm>
                <a:off x="3120" y="2845"/>
                <a:ext cx="23" cy="46"/>
              </a:xfrm>
              <a:prstGeom prst="roundRect">
                <a:avLst>
                  <a:gd name="adj" fmla="val 16667"/>
                </a:avLst>
              </a:prstGeom>
              <a:solidFill>
                <a:schemeClr val="tx1"/>
              </a:solidFill>
              <a:ln w="12700">
                <a:solidFill>
                  <a:schemeClr val="tx1"/>
                </a:solidFill>
                <a:round/>
                <a:headEnd type="non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427" name="AutoShape 443"/>
              <p:cNvSpPr>
                <a:spLocks noChangeAspect="1" noChangeArrowheads="1"/>
              </p:cNvSpPr>
              <p:nvPr/>
            </p:nvSpPr>
            <p:spPr bwMode="auto">
              <a:xfrm>
                <a:off x="3124" y="2822"/>
                <a:ext cx="16" cy="92"/>
              </a:xfrm>
              <a:prstGeom prst="roundRect">
                <a:avLst>
                  <a:gd name="adj" fmla="val 16667"/>
                </a:avLst>
              </a:prstGeom>
              <a:solidFill>
                <a:schemeClr val="tx1"/>
              </a:solidFill>
              <a:ln w="12700">
                <a:solidFill>
                  <a:schemeClr val="tx1"/>
                </a:solidFill>
                <a:round/>
                <a:headEnd type="non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42428" name="Text Box 444"/>
            <p:cNvSpPr txBox="1">
              <a:spLocks noChangeArrowheads="1"/>
            </p:cNvSpPr>
            <p:nvPr/>
          </p:nvSpPr>
          <p:spPr bwMode="auto">
            <a:xfrm>
              <a:off x="1142" y="2339"/>
              <a:ext cx="450" cy="40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a:t>200 kPa Pressure sensor</a:t>
              </a:r>
            </a:p>
          </p:txBody>
        </p:sp>
        <p:sp>
          <p:nvSpPr>
            <p:cNvPr id="42429" name="Line 445"/>
            <p:cNvSpPr>
              <a:spLocks noChangeShapeType="1"/>
            </p:cNvSpPr>
            <p:nvPr/>
          </p:nvSpPr>
          <p:spPr bwMode="auto">
            <a:xfrm>
              <a:off x="1355" y="2719"/>
              <a:ext cx="115" cy="37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42430" name="Picture 4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 y="2666"/>
              <a:ext cx="290" cy="6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431" name="Freeform 447"/>
            <p:cNvSpPr>
              <a:spLocks/>
            </p:cNvSpPr>
            <p:nvPr/>
          </p:nvSpPr>
          <p:spPr bwMode="auto">
            <a:xfrm>
              <a:off x="2593" y="2766"/>
              <a:ext cx="596" cy="219"/>
            </a:xfrm>
            <a:custGeom>
              <a:avLst/>
              <a:gdLst>
                <a:gd name="T0" fmla="*/ 0 w 596"/>
                <a:gd name="T1" fmla="*/ 80 h 219"/>
                <a:gd name="T2" fmla="*/ 123 w 596"/>
                <a:gd name="T3" fmla="*/ 18 h 219"/>
                <a:gd name="T4" fmla="*/ 419 w 596"/>
                <a:gd name="T5" fmla="*/ 189 h 219"/>
                <a:gd name="T6" fmla="*/ 596 w 596"/>
                <a:gd name="T7" fmla="*/ 200 h 219"/>
              </a:gdLst>
              <a:ahLst/>
              <a:cxnLst>
                <a:cxn ang="0">
                  <a:pos x="T0" y="T1"/>
                </a:cxn>
                <a:cxn ang="0">
                  <a:pos x="T2" y="T3"/>
                </a:cxn>
                <a:cxn ang="0">
                  <a:pos x="T4" y="T5"/>
                </a:cxn>
                <a:cxn ang="0">
                  <a:pos x="T6" y="T7"/>
                </a:cxn>
              </a:cxnLst>
              <a:rect l="0" t="0" r="r" b="b"/>
              <a:pathLst>
                <a:path w="596" h="219">
                  <a:moveTo>
                    <a:pt x="0" y="80"/>
                  </a:moveTo>
                  <a:cubicBezTo>
                    <a:pt x="20" y="70"/>
                    <a:pt x="53" y="0"/>
                    <a:pt x="123" y="18"/>
                  </a:cubicBezTo>
                  <a:cubicBezTo>
                    <a:pt x="193" y="36"/>
                    <a:pt x="340" y="159"/>
                    <a:pt x="419" y="189"/>
                  </a:cubicBezTo>
                  <a:cubicBezTo>
                    <a:pt x="498" y="219"/>
                    <a:pt x="559" y="198"/>
                    <a:pt x="596" y="200"/>
                  </a:cubicBez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32" name="Text Box 448"/>
            <p:cNvSpPr txBox="1">
              <a:spLocks noChangeArrowheads="1"/>
            </p:cNvSpPr>
            <p:nvPr/>
          </p:nvSpPr>
          <p:spPr bwMode="auto">
            <a:xfrm>
              <a:off x="2438" y="3266"/>
              <a:ext cx="641"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Needle Valve</a:t>
              </a:r>
            </a:p>
          </p:txBody>
        </p:sp>
        <p:sp>
          <p:nvSpPr>
            <p:cNvPr id="42433" name="Line 449"/>
            <p:cNvSpPr>
              <a:spLocks noChangeShapeType="1"/>
            </p:cNvSpPr>
            <p:nvPr/>
          </p:nvSpPr>
          <p:spPr bwMode="auto">
            <a:xfrm flipH="1" flipV="1">
              <a:off x="2597" y="2927"/>
              <a:ext cx="128" cy="39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34" name="Text Box 450"/>
            <p:cNvSpPr txBox="1">
              <a:spLocks noChangeArrowheads="1"/>
            </p:cNvSpPr>
            <p:nvPr/>
          </p:nvSpPr>
          <p:spPr bwMode="auto">
            <a:xfrm>
              <a:off x="781" y="3274"/>
              <a:ext cx="714"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Solenoid Valve</a:t>
              </a:r>
            </a:p>
          </p:txBody>
        </p:sp>
        <p:sp>
          <p:nvSpPr>
            <p:cNvPr id="42435" name="Line 451"/>
            <p:cNvSpPr>
              <a:spLocks noChangeShapeType="1"/>
            </p:cNvSpPr>
            <p:nvPr/>
          </p:nvSpPr>
          <p:spPr bwMode="auto">
            <a:xfrm rot="5400000" flipV="1">
              <a:off x="1651" y="3220"/>
              <a:ext cx="0" cy="33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36" name="Text Box 452"/>
            <p:cNvSpPr txBox="1">
              <a:spLocks noChangeArrowheads="1"/>
            </p:cNvSpPr>
            <p:nvPr/>
          </p:nvSpPr>
          <p:spPr bwMode="auto">
            <a:xfrm>
              <a:off x="1653" y="2275"/>
              <a:ext cx="616" cy="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600"/>
                <a:t>Accumulator</a:t>
              </a:r>
            </a:p>
          </p:txBody>
        </p:sp>
        <p:sp>
          <p:nvSpPr>
            <p:cNvPr id="42437" name="Line 453"/>
            <p:cNvSpPr>
              <a:spLocks noChangeShapeType="1"/>
            </p:cNvSpPr>
            <p:nvPr/>
          </p:nvSpPr>
          <p:spPr bwMode="auto">
            <a:xfrm rot="5400000" flipV="1">
              <a:off x="1831" y="2552"/>
              <a:ext cx="240" cy="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2438" name="Group 454"/>
            <p:cNvGrpSpPr>
              <a:grpSpLocks/>
            </p:cNvGrpSpPr>
            <p:nvPr/>
          </p:nvGrpSpPr>
          <p:grpSpPr bwMode="auto">
            <a:xfrm>
              <a:off x="3186" y="2870"/>
              <a:ext cx="46" cy="92"/>
              <a:chOff x="3108" y="2822"/>
              <a:chExt cx="46" cy="92"/>
            </a:xfrm>
          </p:grpSpPr>
          <p:sp>
            <p:nvSpPr>
              <p:cNvPr id="42439" name="Rectangle 455"/>
              <p:cNvSpPr>
                <a:spLocks noChangeAspect="1" noChangeArrowheads="1"/>
              </p:cNvSpPr>
              <p:nvPr/>
            </p:nvSpPr>
            <p:spPr bwMode="auto">
              <a:xfrm>
                <a:off x="3108" y="2857"/>
                <a:ext cx="46" cy="20"/>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440" name="AutoShape 456"/>
              <p:cNvSpPr>
                <a:spLocks noChangeAspect="1" noChangeArrowheads="1"/>
              </p:cNvSpPr>
              <p:nvPr/>
            </p:nvSpPr>
            <p:spPr bwMode="auto">
              <a:xfrm>
                <a:off x="3120" y="2845"/>
                <a:ext cx="23" cy="46"/>
              </a:xfrm>
              <a:prstGeom prst="roundRect">
                <a:avLst>
                  <a:gd name="adj" fmla="val 16667"/>
                </a:avLst>
              </a:prstGeom>
              <a:solidFill>
                <a:schemeClr val="tx1"/>
              </a:solidFill>
              <a:ln w="12700">
                <a:solidFill>
                  <a:schemeClr val="tx1"/>
                </a:solidFill>
                <a:round/>
                <a:headEnd type="non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441" name="AutoShape 457"/>
              <p:cNvSpPr>
                <a:spLocks noChangeAspect="1" noChangeArrowheads="1"/>
              </p:cNvSpPr>
              <p:nvPr/>
            </p:nvSpPr>
            <p:spPr bwMode="auto">
              <a:xfrm>
                <a:off x="3124" y="2822"/>
                <a:ext cx="16" cy="92"/>
              </a:xfrm>
              <a:prstGeom prst="roundRect">
                <a:avLst>
                  <a:gd name="adj" fmla="val 16667"/>
                </a:avLst>
              </a:prstGeom>
              <a:solidFill>
                <a:schemeClr val="tx1"/>
              </a:solidFill>
              <a:ln w="12700">
                <a:solidFill>
                  <a:schemeClr val="tx1"/>
                </a:solidFill>
                <a:round/>
                <a:headEnd type="non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42442" name="Line 458"/>
            <p:cNvSpPr>
              <a:spLocks noChangeShapeType="1"/>
            </p:cNvSpPr>
            <p:nvPr/>
          </p:nvSpPr>
          <p:spPr bwMode="auto">
            <a:xfrm>
              <a:off x="3084" y="2682"/>
              <a:ext cx="99" cy="18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43" name="Text Box 459"/>
            <p:cNvSpPr txBox="1">
              <a:spLocks noChangeArrowheads="1"/>
            </p:cNvSpPr>
            <p:nvPr/>
          </p:nvSpPr>
          <p:spPr bwMode="auto">
            <a:xfrm>
              <a:off x="2744" y="2158"/>
              <a:ext cx="569" cy="52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1600"/>
                <a:t>7 kPa Pressure sensor (optional)</a:t>
              </a:r>
            </a:p>
          </p:txBody>
        </p:sp>
        <p:grpSp>
          <p:nvGrpSpPr>
            <p:cNvPr id="42444" name="Group 460"/>
            <p:cNvGrpSpPr>
              <a:grpSpLocks/>
            </p:cNvGrpSpPr>
            <p:nvPr/>
          </p:nvGrpSpPr>
          <p:grpSpPr bwMode="auto">
            <a:xfrm rot="18900000">
              <a:off x="2216" y="2886"/>
              <a:ext cx="182" cy="280"/>
              <a:chOff x="1549" y="1648"/>
              <a:chExt cx="182" cy="280"/>
            </a:xfrm>
          </p:grpSpPr>
          <p:sp>
            <p:nvSpPr>
              <p:cNvPr id="42445" name="Freeform 461"/>
              <p:cNvSpPr>
                <a:spLocks/>
              </p:cNvSpPr>
              <p:nvPr/>
            </p:nvSpPr>
            <p:spPr bwMode="auto">
              <a:xfrm rot="16200000">
                <a:off x="1577" y="1796"/>
                <a:ext cx="133" cy="132"/>
              </a:xfrm>
              <a:custGeom>
                <a:avLst/>
                <a:gdLst>
                  <a:gd name="T0" fmla="*/ 0 w 288"/>
                  <a:gd name="T1" fmla="*/ 0 h 288"/>
                  <a:gd name="T2" fmla="*/ 288 w 288"/>
                  <a:gd name="T3" fmla="*/ 288 h 288"/>
                  <a:gd name="T4" fmla="*/ 0 w 288"/>
                  <a:gd name="T5" fmla="*/ 288 h 288"/>
                  <a:gd name="T6" fmla="*/ 288 w 288"/>
                  <a:gd name="T7" fmla="*/ 0 h 288"/>
                  <a:gd name="T8" fmla="*/ 0 w 288"/>
                  <a:gd name="T9" fmla="*/ 0 h 288"/>
                </a:gdLst>
                <a:ahLst/>
                <a:cxnLst>
                  <a:cxn ang="0">
                    <a:pos x="T0" y="T1"/>
                  </a:cxn>
                  <a:cxn ang="0">
                    <a:pos x="T2" y="T3"/>
                  </a:cxn>
                  <a:cxn ang="0">
                    <a:pos x="T4" y="T5"/>
                  </a:cxn>
                  <a:cxn ang="0">
                    <a:pos x="T6" y="T7"/>
                  </a:cxn>
                  <a:cxn ang="0">
                    <a:pos x="T8" y="T9"/>
                  </a:cxn>
                </a:cxnLst>
                <a:rect l="0" t="0" r="r" b="b"/>
                <a:pathLst>
                  <a:path w="288" h="288">
                    <a:moveTo>
                      <a:pt x="0" y="0"/>
                    </a:moveTo>
                    <a:lnTo>
                      <a:pt x="288" y="288"/>
                    </a:lnTo>
                    <a:lnTo>
                      <a:pt x="0" y="288"/>
                    </a:lnTo>
                    <a:lnTo>
                      <a:pt x="288" y="0"/>
                    </a:lnTo>
                    <a:lnTo>
                      <a:pt x="0" y="0"/>
                    </a:lnTo>
                    <a:close/>
                  </a:path>
                </a:pathLst>
              </a:cu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42446" name="Oval 462"/>
              <p:cNvSpPr>
                <a:spLocks noChangeArrowheads="1"/>
              </p:cNvSpPr>
              <p:nvPr/>
            </p:nvSpPr>
            <p:spPr bwMode="auto">
              <a:xfrm rot="21600000">
                <a:off x="1577" y="1697"/>
                <a:ext cx="133" cy="133"/>
              </a:xfrm>
              <a:prstGeom prst="ellipse">
                <a:avLst/>
              </a:pr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42447" name="Text Box 463"/>
              <p:cNvSpPr txBox="1">
                <a:spLocks noChangeArrowheads="1"/>
              </p:cNvSpPr>
              <p:nvPr/>
            </p:nvSpPr>
            <p:spPr bwMode="auto">
              <a:xfrm rot="21600000">
                <a:off x="1549" y="1648"/>
                <a:ext cx="182" cy="1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en-US" sz="1600" b="1"/>
                  <a:t>S</a:t>
                </a:r>
                <a:r>
                  <a:rPr lang="en-US" altLang="en-US" sz="1600" b="1" baseline="-25000"/>
                  <a:t>2</a:t>
                </a:r>
              </a:p>
            </p:txBody>
          </p:sp>
        </p:grpSp>
        <p:sp>
          <p:nvSpPr>
            <p:cNvPr id="42448" name="Line 464"/>
            <p:cNvSpPr>
              <a:spLocks noChangeShapeType="1"/>
            </p:cNvSpPr>
            <p:nvPr/>
          </p:nvSpPr>
          <p:spPr bwMode="auto">
            <a:xfrm flipH="1">
              <a:off x="1897" y="2846"/>
              <a:ext cx="697" cy="69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49" name="Line 465"/>
            <p:cNvSpPr>
              <a:spLocks noChangeShapeType="1"/>
            </p:cNvSpPr>
            <p:nvPr/>
          </p:nvSpPr>
          <p:spPr bwMode="auto">
            <a:xfrm rot="18900000" flipV="1">
              <a:off x="1804" y="3558"/>
              <a:ext cx="144" cy="0"/>
            </a:xfrm>
            <a:prstGeom prst="line">
              <a:avLst/>
            </a:prstGeom>
            <a:noFill/>
            <a:ln w="38100" cmpd="dbl">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50" name="Text Box 466"/>
            <p:cNvSpPr txBox="1">
              <a:spLocks noChangeArrowheads="1"/>
            </p:cNvSpPr>
            <p:nvPr/>
          </p:nvSpPr>
          <p:spPr bwMode="auto">
            <a:xfrm>
              <a:off x="896" y="3416"/>
              <a:ext cx="96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1600" dirty="0"/>
                <a:t>1.5 mm ID x 5 cm restriction</a:t>
              </a:r>
            </a:p>
          </p:txBody>
        </p:sp>
        <p:sp>
          <p:nvSpPr>
            <p:cNvPr id="42451" name="Line 467"/>
            <p:cNvSpPr>
              <a:spLocks noChangeShapeType="1"/>
            </p:cNvSpPr>
            <p:nvPr/>
          </p:nvSpPr>
          <p:spPr bwMode="auto">
            <a:xfrm rot="5400000" flipV="1">
              <a:off x="1721" y="3486"/>
              <a:ext cx="0" cy="172"/>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2452" name="Line 468"/>
            <p:cNvSpPr>
              <a:spLocks noChangeShapeType="1"/>
            </p:cNvSpPr>
            <p:nvPr/>
          </p:nvSpPr>
          <p:spPr bwMode="auto">
            <a:xfrm rot="-5400000">
              <a:off x="1691" y="3623"/>
              <a:ext cx="126" cy="117"/>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 name="TextBox 1"/>
          <p:cNvSpPr txBox="1"/>
          <p:nvPr/>
        </p:nvSpPr>
        <p:spPr>
          <a:xfrm>
            <a:off x="462561" y="5762602"/>
            <a:ext cx="8252069" cy="954107"/>
          </a:xfrm>
          <a:prstGeom prst="rect">
            <a:avLst/>
          </a:prstGeom>
          <a:noFill/>
        </p:spPr>
        <p:txBody>
          <a:bodyPr wrap="square" rtlCol="0">
            <a:spAutoFit/>
          </a:bodyPr>
          <a:lstStyle/>
          <a:p>
            <a:r>
              <a:rPr lang="en-US" dirty="0" smtClean="0"/>
              <a:t>How could you know how much of the time to open S1 to deliver a target airflow?</a:t>
            </a:r>
            <a:endParaRPr lang="en-US"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altLang="en-US"/>
              <a:t>Calibration</a:t>
            </a:r>
          </a:p>
        </p:txBody>
      </p:sp>
      <p:sp>
        <p:nvSpPr>
          <p:cNvPr id="104451" name="Rectangle 3"/>
          <p:cNvSpPr>
            <a:spLocks noGrp="1" noChangeArrowheads="1"/>
          </p:cNvSpPr>
          <p:nvPr>
            <p:ph idx="1"/>
          </p:nvPr>
        </p:nvSpPr>
        <p:spPr/>
        <p:txBody>
          <a:bodyPr/>
          <a:lstStyle/>
          <a:p>
            <a:r>
              <a:rPr lang="en-US" altLang="en-US"/>
              <a:t>What happens if accumulator is empty, S2 is closed and S1 is opened? </a:t>
            </a:r>
          </a:p>
        </p:txBody>
      </p:sp>
      <p:pic>
        <p:nvPicPr>
          <p:cNvPr id="104607" name="Picture 15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6350" y="3825875"/>
            <a:ext cx="5327650" cy="22796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4608" name="Group 160"/>
          <p:cNvGrpSpPr>
            <a:grpSpLocks/>
          </p:cNvGrpSpPr>
          <p:nvPr/>
        </p:nvGrpSpPr>
        <p:grpSpPr bwMode="auto">
          <a:xfrm>
            <a:off x="539750" y="2898775"/>
            <a:ext cx="7291388" cy="3959225"/>
            <a:chOff x="535" y="1009"/>
            <a:chExt cx="4593" cy="2494"/>
          </a:xfrm>
        </p:grpSpPr>
        <p:sp>
          <p:nvSpPr>
            <p:cNvPr id="104609" name="Line 161"/>
            <p:cNvSpPr>
              <a:spLocks noChangeShapeType="1"/>
            </p:cNvSpPr>
            <p:nvPr/>
          </p:nvSpPr>
          <p:spPr bwMode="auto">
            <a:xfrm>
              <a:off x="932" y="1362"/>
              <a:ext cx="0" cy="2008"/>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610" name="Line 162"/>
            <p:cNvSpPr>
              <a:spLocks noChangeShapeType="1"/>
            </p:cNvSpPr>
            <p:nvPr/>
          </p:nvSpPr>
          <p:spPr bwMode="auto">
            <a:xfrm>
              <a:off x="936" y="3374"/>
              <a:ext cx="392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611" name="Line 163"/>
            <p:cNvSpPr>
              <a:spLocks noChangeShapeType="1"/>
            </p:cNvSpPr>
            <p:nvPr/>
          </p:nvSpPr>
          <p:spPr bwMode="auto">
            <a:xfrm>
              <a:off x="888" y="1598"/>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4612" name="Rectangle 164"/>
            <p:cNvSpPr>
              <a:spLocks noChangeArrowheads="1"/>
            </p:cNvSpPr>
            <p:nvPr/>
          </p:nvSpPr>
          <p:spPr bwMode="auto">
            <a:xfrm>
              <a:off x="535" y="1441"/>
              <a:ext cx="11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endParaRPr lang="en-US" altLang="en-US" sz="2400">
                <a:latin typeface="Book Antiqua" panose="02040602050305030304" pitchFamily="18" charset="0"/>
              </a:endParaRPr>
            </a:p>
          </p:txBody>
        </p:sp>
        <p:sp>
          <p:nvSpPr>
            <p:cNvPr id="104613" name="Rectangle 165"/>
            <p:cNvSpPr>
              <a:spLocks noChangeArrowheads="1"/>
            </p:cNvSpPr>
            <p:nvPr/>
          </p:nvSpPr>
          <p:spPr bwMode="auto">
            <a:xfrm>
              <a:off x="823" y="1009"/>
              <a:ext cx="230"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400">
                  <a:latin typeface="Book Antiqua" panose="02040602050305030304" pitchFamily="18" charset="0"/>
                </a:rPr>
                <a:t>P</a:t>
              </a:r>
            </a:p>
          </p:txBody>
        </p:sp>
        <p:sp>
          <p:nvSpPr>
            <p:cNvPr id="104614" name="Rectangle 166"/>
            <p:cNvSpPr>
              <a:spLocks noChangeArrowheads="1"/>
            </p:cNvSpPr>
            <p:nvPr/>
          </p:nvSpPr>
          <p:spPr bwMode="auto">
            <a:xfrm>
              <a:off x="4951" y="3217"/>
              <a:ext cx="177"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400">
                  <a:latin typeface="Book Antiqua" panose="02040602050305030304" pitchFamily="18" charset="0"/>
                </a:rPr>
                <a:t>t</a:t>
              </a:r>
            </a:p>
          </p:txBody>
        </p:sp>
      </p:grpSp>
      <p:sp>
        <p:nvSpPr>
          <p:cNvPr id="12" name="Line 11"/>
          <p:cNvSpPr>
            <a:spLocks noChangeShapeType="1"/>
          </p:cNvSpPr>
          <p:nvPr/>
        </p:nvSpPr>
        <p:spPr bwMode="auto">
          <a:xfrm flipV="1">
            <a:off x="1169988" y="3809512"/>
            <a:ext cx="3227022" cy="2800838"/>
          </a:xfrm>
          <a:custGeom>
            <a:avLst/>
            <a:gdLst>
              <a:gd name="connsiteX0" fmla="*/ 0 w 5743575"/>
              <a:gd name="connsiteY0" fmla="*/ 0 h 2730500"/>
              <a:gd name="connsiteX1" fmla="*/ 5743575 w 5743575"/>
              <a:gd name="connsiteY1" fmla="*/ 2730500 h 2730500"/>
              <a:gd name="connsiteX0" fmla="*/ 0 w 5743575"/>
              <a:gd name="connsiteY0" fmla="*/ 0 h 2730500"/>
              <a:gd name="connsiteX1" fmla="*/ 5743575 w 5743575"/>
              <a:gd name="connsiteY1" fmla="*/ 2730500 h 2730500"/>
              <a:gd name="connsiteX0" fmla="*/ 0 w 5743575"/>
              <a:gd name="connsiteY0" fmla="*/ 0 h 2730500"/>
              <a:gd name="connsiteX1" fmla="*/ 5743575 w 5743575"/>
              <a:gd name="connsiteY1" fmla="*/ 2730500 h 2730500"/>
              <a:gd name="connsiteX0" fmla="*/ 0 w 3227022"/>
              <a:gd name="connsiteY0" fmla="*/ 0 h 2800838"/>
              <a:gd name="connsiteX1" fmla="*/ 3227022 w 3227022"/>
              <a:gd name="connsiteY1" fmla="*/ 2800838 h 2800838"/>
              <a:gd name="connsiteX0" fmla="*/ 0 w 3227022"/>
              <a:gd name="connsiteY0" fmla="*/ 0 h 2800838"/>
              <a:gd name="connsiteX1" fmla="*/ 3227022 w 3227022"/>
              <a:gd name="connsiteY1" fmla="*/ 2800838 h 2800838"/>
              <a:gd name="connsiteX0" fmla="*/ 0 w 3227022"/>
              <a:gd name="connsiteY0" fmla="*/ 0 h 2800838"/>
              <a:gd name="connsiteX1" fmla="*/ 3227022 w 3227022"/>
              <a:gd name="connsiteY1" fmla="*/ 2800838 h 2800838"/>
              <a:gd name="connsiteX0" fmla="*/ 0 w 3227022"/>
              <a:gd name="connsiteY0" fmla="*/ 0 h 2800838"/>
              <a:gd name="connsiteX1" fmla="*/ 3227022 w 3227022"/>
              <a:gd name="connsiteY1" fmla="*/ 2800838 h 2800838"/>
            </a:gdLst>
            <a:ahLst/>
            <a:cxnLst>
              <a:cxn ang="0">
                <a:pos x="connsiteX0" y="connsiteY0"/>
              </a:cxn>
              <a:cxn ang="0">
                <a:pos x="connsiteX1" y="connsiteY1"/>
              </a:cxn>
            </a:cxnLst>
            <a:rect l="l" t="t" r="r" b="b"/>
            <a:pathLst>
              <a:path w="3227022" h="2800838">
                <a:moveTo>
                  <a:pt x="0" y="0"/>
                </a:moveTo>
                <a:cubicBezTo>
                  <a:pt x="257662" y="1394721"/>
                  <a:pt x="1609482" y="2758180"/>
                  <a:pt x="3227022" y="2800838"/>
                </a:cubicBezTo>
              </a:path>
            </a:pathLst>
          </a:custGeom>
          <a:noFill/>
          <a:ln w="38100">
            <a:solidFill>
              <a:schemeClr val="accent4"/>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ltLang="en-US"/>
              <a:t>After Calibration</a:t>
            </a:r>
          </a:p>
        </p:txBody>
      </p:sp>
      <p:sp>
        <p:nvSpPr>
          <p:cNvPr id="105475" name="Rectangle 3"/>
          <p:cNvSpPr>
            <a:spLocks noGrp="1" noChangeArrowheads="1"/>
          </p:cNvSpPr>
          <p:nvPr>
            <p:ph idx="1"/>
          </p:nvPr>
        </p:nvSpPr>
        <p:spPr>
          <a:xfrm>
            <a:off x="1079500" y="1600200"/>
            <a:ext cx="7607299" cy="4525963"/>
          </a:xfrm>
        </p:spPr>
        <p:txBody>
          <a:bodyPr/>
          <a:lstStyle/>
          <a:p>
            <a:r>
              <a:rPr lang="en-US" altLang="en-US" dirty="0"/>
              <a:t>What happens if accumulator is empty, S2 is closed and S1 is computer controlled to deliver a desired air flow in Mole/s? </a:t>
            </a:r>
          </a:p>
          <a:p>
            <a:endParaRPr lang="en-US" altLang="en-US" dirty="0"/>
          </a:p>
        </p:txBody>
      </p:sp>
      <p:grpSp>
        <p:nvGrpSpPr>
          <p:cNvPr id="105476" name="Group 4"/>
          <p:cNvGrpSpPr>
            <a:grpSpLocks/>
          </p:cNvGrpSpPr>
          <p:nvPr/>
        </p:nvGrpSpPr>
        <p:grpSpPr bwMode="auto">
          <a:xfrm>
            <a:off x="0" y="2665413"/>
            <a:ext cx="7291388" cy="3959225"/>
            <a:chOff x="535" y="1009"/>
            <a:chExt cx="4593" cy="2494"/>
          </a:xfrm>
        </p:grpSpPr>
        <p:sp>
          <p:nvSpPr>
            <p:cNvPr id="105477" name="Line 5"/>
            <p:cNvSpPr>
              <a:spLocks noChangeShapeType="1"/>
            </p:cNvSpPr>
            <p:nvPr/>
          </p:nvSpPr>
          <p:spPr bwMode="auto">
            <a:xfrm>
              <a:off x="932" y="1362"/>
              <a:ext cx="0" cy="2008"/>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78" name="Line 6"/>
            <p:cNvSpPr>
              <a:spLocks noChangeShapeType="1"/>
            </p:cNvSpPr>
            <p:nvPr/>
          </p:nvSpPr>
          <p:spPr bwMode="auto">
            <a:xfrm>
              <a:off x="936" y="3374"/>
              <a:ext cx="392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79" name="Line 7"/>
            <p:cNvSpPr>
              <a:spLocks noChangeShapeType="1"/>
            </p:cNvSpPr>
            <p:nvPr/>
          </p:nvSpPr>
          <p:spPr bwMode="auto">
            <a:xfrm>
              <a:off x="888" y="1598"/>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5480" name="Rectangle 8"/>
            <p:cNvSpPr>
              <a:spLocks noChangeArrowheads="1"/>
            </p:cNvSpPr>
            <p:nvPr/>
          </p:nvSpPr>
          <p:spPr bwMode="auto">
            <a:xfrm>
              <a:off x="535" y="1441"/>
              <a:ext cx="11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endParaRPr lang="en-US" altLang="en-US" sz="2400">
                <a:latin typeface="Book Antiqua" panose="02040602050305030304" pitchFamily="18" charset="0"/>
              </a:endParaRPr>
            </a:p>
          </p:txBody>
        </p:sp>
        <p:sp>
          <p:nvSpPr>
            <p:cNvPr id="105481" name="Rectangle 9"/>
            <p:cNvSpPr>
              <a:spLocks noChangeArrowheads="1"/>
            </p:cNvSpPr>
            <p:nvPr/>
          </p:nvSpPr>
          <p:spPr bwMode="auto">
            <a:xfrm>
              <a:off x="823" y="1009"/>
              <a:ext cx="230"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400">
                  <a:latin typeface="Book Antiqua" panose="02040602050305030304" pitchFamily="18" charset="0"/>
                </a:rPr>
                <a:t>P</a:t>
              </a:r>
            </a:p>
          </p:txBody>
        </p:sp>
        <p:sp>
          <p:nvSpPr>
            <p:cNvPr id="105482" name="Rectangle 10"/>
            <p:cNvSpPr>
              <a:spLocks noChangeArrowheads="1"/>
            </p:cNvSpPr>
            <p:nvPr/>
          </p:nvSpPr>
          <p:spPr bwMode="auto">
            <a:xfrm>
              <a:off x="4951" y="3217"/>
              <a:ext cx="177"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400">
                  <a:latin typeface="Book Antiqua" panose="02040602050305030304" pitchFamily="18" charset="0"/>
                </a:rPr>
                <a:t>t</a:t>
              </a:r>
            </a:p>
          </p:txBody>
        </p:sp>
      </p:grpSp>
      <p:sp>
        <p:nvSpPr>
          <p:cNvPr id="105483" name="Line 11"/>
          <p:cNvSpPr>
            <a:spLocks noChangeShapeType="1"/>
          </p:cNvSpPr>
          <p:nvPr/>
        </p:nvSpPr>
        <p:spPr bwMode="auto">
          <a:xfrm flipV="1">
            <a:off x="657225" y="3619500"/>
            <a:ext cx="5743575" cy="2730500"/>
          </a:xfrm>
          <a:prstGeom prst="line">
            <a:avLst/>
          </a:prstGeom>
          <a:noFill/>
          <a:ln w="38100">
            <a:solidFill>
              <a:schemeClr val="accent4"/>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5484" name="Line 12"/>
          <p:cNvSpPr>
            <a:spLocks noChangeShapeType="1"/>
          </p:cNvSpPr>
          <p:nvPr/>
        </p:nvSpPr>
        <p:spPr bwMode="auto">
          <a:xfrm>
            <a:off x="6413500" y="3619500"/>
            <a:ext cx="1816100" cy="0"/>
          </a:xfrm>
          <a:prstGeom prst="line">
            <a:avLst/>
          </a:prstGeom>
          <a:noFill/>
          <a:ln w="38100">
            <a:solidFill>
              <a:schemeClr val="accent4"/>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pic>
        <p:nvPicPr>
          <p:cNvPr id="15" name="Picture 15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1424" y="4089398"/>
            <a:ext cx="5327650" cy="22796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54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5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en-US"/>
              <a:t>Needle valve role?</a:t>
            </a:r>
          </a:p>
        </p:txBody>
      </p:sp>
      <p:sp>
        <p:nvSpPr>
          <p:cNvPr id="106499" name="Rectangle 3"/>
          <p:cNvSpPr>
            <a:spLocks noGrp="1" noChangeArrowheads="1"/>
          </p:cNvSpPr>
          <p:nvPr>
            <p:ph idx="1"/>
          </p:nvPr>
        </p:nvSpPr>
        <p:spPr/>
        <p:txBody>
          <a:bodyPr/>
          <a:lstStyle/>
          <a:p>
            <a:r>
              <a:rPr lang="en-US" altLang="en-US" dirty="0"/>
              <a:t>What happens to steady state pressure in accumulator as needle valve is </a:t>
            </a:r>
            <a:r>
              <a:rPr lang="en-US" altLang="en-US" dirty="0" smtClean="0"/>
              <a:t>closed</a:t>
            </a:r>
            <a:r>
              <a:rPr lang="en-US" altLang="en-US" dirty="0"/>
              <a:t>?</a:t>
            </a:r>
          </a:p>
        </p:txBody>
      </p:sp>
      <p:pic>
        <p:nvPicPr>
          <p:cNvPr id="1065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6350" y="3825875"/>
            <a:ext cx="5327650" cy="22796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6501" name="Group 5"/>
          <p:cNvGrpSpPr>
            <a:grpSpLocks/>
          </p:cNvGrpSpPr>
          <p:nvPr/>
        </p:nvGrpSpPr>
        <p:grpSpPr bwMode="auto">
          <a:xfrm>
            <a:off x="0" y="2665413"/>
            <a:ext cx="7291388" cy="3959225"/>
            <a:chOff x="535" y="1009"/>
            <a:chExt cx="4593" cy="2494"/>
          </a:xfrm>
        </p:grpSpPr>
        <p:sp>
          <p:nvSpPr>
            <p:cNvPr id="106502" name="Line 6"/>
            <p:cNvSpPr>
              <a:spLocks noChangeShapeType="1"/>
            </p:cNvSpPr>
            <p:nvPr/>
          </p:nvSpPr>
          <p:spPr bwMode="auto">
            <a:xfrm>
              <a:off x="932" y="1362"/>
              <a:ext cx="0" cy="2008"/>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503" name="Line 7"/>
            <p:cNvSpPr>
              <a:spLocks noChangeShapeType="1"/>
            </p:cNvSpPr>
            <p:nvPr/>
          </p:nvSpPr>
          <p:spPr bwMode="auto">
            <a:xfrm>
              <a:off x="936" y="3374"/>
              <a:ext cx="392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504" name="Line 8"/>
            <p:cNvSpPr>
              <a:spLocks noChangeShapeType="1"/>
            </p:cNvSpPr>
            <p:nvPr/>
          </p:nvSpPr>
          <p:spPr bwMode="auto">
            <a:xfrm>
              <a:off x="888" y="1598"/>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6505" name="Rectangle 9"/>
            <p:cNvSpPr>
              <a:spLocks noChangeArrowheads="1"/>
            </p:cNvSpPr>
            <p:nvPr/>
          </p:nvSpPr>
          <p:spPr bwMode="auto">
            <a:xfrm>
              <a:off x="535" y="1441"/>
              <a:ext cx="11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endParaRPr lang="en-US" altLang="en-US" sz="2400">
                <a:latin typeface="Book Antiqua" panose="02040602050305030304" pitchFamily="18" charset="0"/>
              </a:endParaRPr>
            </a:p>
          </p:txBody>
        </p:sp>
        <p:sp>
          <p:nvSpPr>
            <p:cNvPr id="106506" name="Rectangle 10"/>
            <p:cNvSpPr>
              <a:spLocks noChangeArrowheads="1"/>
            </p:cNvSpPr>
            <p:nvPr/>
          </p:nvSpPr>
          <p:spPr bwMode="auto">
            <a:xfrm>
              <a:off x="823" y="1009"/>
              <a:ext cx="230"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400">
                  <a:latin typeface="Book Antiqua" panose="02040602050305030304" pitchFamily="18" charset="0"/>
                </a:rPr>
                <a:t>P</a:t>
              </a:r>
            </a:p>
          </p:txBody>
        </p:sp>
        <p:sp>
          <p:nvSpPr>
            <p:cNvPr id="106507" name="Rectangle 11"/>
            <p:cNvSpPr>
              <a:spLocks noChangeArrowheads="1"/>
            </p:cNvSpPr>
            <p:nvPr/>
          </p:nvSpPr>
          <p:spPr bwMode="auto">
            <a:xfrm>
              <a:off x="4951" y="3217"/>
              <a:ext cx="177"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400">
                  <a:latin typeface="Book Antiqua" panose="02040602050305030304" pitchFamily="18" charset="0"/>
                </a:rPr>
                <a:t>t</a:t>
              </a:r>
            </a:p>
          </p:txBody>
        </p:sp>
      </p:grpSp>
      <p:grpSp>
        <p:nvGrpSpPr>
          <p:cNvPr id="106511" name="Group 15"/>
          <p:cNvGrpSpPr>
            <a:grpSpLocks/>
          </p:cNvGrpSpPr>
          <p:nvPr/>
        </p:nvGrpSpPr>
        <p:grpSpPr bwMode="auto">
          <a:xfrm>
            <a:off x="617538" y="6036774"/>
            <a:ext cx="3424237" cy="389426"/>
            <a:chOff x="389" y="3561"/>
            <a:chExt cx="2469" cy="487"/>
          </a:xfrm>
        </p:grpSpPr>
        <p:sp>
          <p:nvSpPr>
            <p:cNvPr id="106508" name="Freeform 12"/>
            <p:cNvSpPr>
              <a:spLocks/>
            </p:cNvSpPr>
            <p:nvPr/>
          </p:nvSpPr>
          <p:spPr bwMode="auto">
            <a:xfrm>
              <a:off x="389" y="3561"/>
              <a:ext cx="833" cy="487"/>
            </a:xfrm>
            <a:custGeom>
              <a:avLst/>
              <a:gdLst>
                <a:gd name="T0" fmla="*/ 0 w 833"/>
                <a:gd name="T1" fmla="*/ 487 h 487"/>
                <a:gd name="T2" fmla="*/ 357 w 833"/>
                <a:gd name="T3" fmla="*/ 487 h 487"/>
                <a:gd name="T4" fmla="*/ 438 w 833"/>
                <a:gd name="T5" fmla="*/ 0 h 487"/>
                <a:gd name="T6" fmla="*/ 649 w 833"/>
                <a:gd name="T7" fmla="*/ 479 h 487"/>
                <a:gd name="T8" fmla="*/ 833 w 833"/>
                <a:gd name="T9" fmla="*/ 477 h 487"/>
              </a:gdLst>
              <a:ahLst/>
              <a:cxnLst>
                <a:cxn ang="0">
                  <a:pos x="T0" y="T1"/>
                </a:cxn>
                <a:cxn ang="0">
                  <a:pos x="T2" y="T3"/>
                </a:cxn>
                <a:cxn ang="0">
                  <a:pos x="T4" y="T5"/>
                </a:cxn>
                <a:cxn ang="0">
                  <a:pos x="T6" y="T7"/>
                </a:cxn>
                <a:cxn ang="0">
                  <a:pos x="T8" y="T9"/>
                </a:cxn>
              </a:cxnLst>
              <a:rect l="0" t="0" r="r" b="b"/>
              <a:pathLst>
                <a:path w="833" h="487">
                  <a:moveTo>
                    <a:pt x="0" y="487"/>
                  </a:moveTo>
                  <a:cubicBezTo>
                    <a:pt x="0" y="487"/>
                    <a:pt x="115" y="481"/>
                    <a:pt x="357" y="487"/>
                  </a:cubicBezTo>
                  <a:cubicBezTo>
                    <a:pt x="393" y="275"/>
                    <a:pt x="389" y="173"/>
                    <a:pt x="438" y="0"/>
                  </a:cubicBezTo>
                  <a:cubicBezTo>
                    <a:pt x="465" y="189"/>
                    <a:pt x="529" y="477"/>
                    <a:pt x="649" y="479"/>
                  </a:cubicBezTo>
                  <a:cubicBezTo>
                    <a:pt x="757" y="479"/>
                    <a:pt x="795" y="477"/>
                    <a:pt x="833" y="477"/>
                  </a:cubicBezTo>
                </a:path>
              </a:pathLst>
            </a:custGeom>
            <a:noFill/>
            <a:ln w="12700" cap="flat" cmpd="sng">
              <a:solidFill>
                <a:schemeClr val="accent4"/>
              </a:solidFill>
              <a:prstDash val="solid"/>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6509" name="Freeform 13"/>
            <p:cNvSpPr>
              <a:spLocks/>
            </p:cNvSpPr>
            <p:nvPr/>
          </p:nvSpPr>
          <p:spPr bwMode="auto">
            <a:xfrm>
              <a:off x="1207" y="3561"/>
              <a:ext cx="833" cy="487"/>
            </a:xfrm>
            <a:custGeom>
              <a:avLst/>
              <a:gdLst>
                <a:gd name="T0" fmla="*/ 0 w 833"/>
                <a:gd name="T1" fmla="*/ 487 h 487"/>
                <a:gd name="T2" fmla="*/ 357 w 833"/>
                <a:gd name="T3" fmla="*/ 487 h 487"/>
                <a:gd name="T4" fmla="*/ 438 w 833"/>
                <a:gd name="T5" fmla="*/ 0 h 487"/>
                <a:gd name="T6" fmla="*/ 649 w 833"/>
                <a:gd name="T7" fmla="*/ 479 h 487"/>
                <a:gd name="T8" fmla="*/ 833 w 833"/>
                <a:gd name="T9" fmla="*/ 477 h 487"/>
              </a:gdLst>
              <a:ahLst/>
              <a:cxnLst>
                <a:cxn ang="0">
                  <a:pos x="T0" y="T1"/>
                </a:cxn>
                <a:cxn ang="0">
                  <a:pos x="T2" y="T3"/>
                </a:cxn>
                <a:cxn ang="0">
                  <a:pos x="T4" y="T5"/>
                </a:cxn>
                <a:cxn ang="0">
                  <a:pos x="T6" y="T7"/>
                </a:cxn>
                <a:cxn ang="0">
                  <a:pos x="T8" y="T9"/>
                </a:cxn>
              </a:cxnLst>
              <a:rect l="0" t="0" r="r" b="b"/>
              <a:pathLst>
                <a:path w="833" h="487">
                  <a:moveTo>
                    <a:pt x="0" y="487"/>
                  </a:moveTo>
                  <a:cubicBezTo>
                    <a:pt x="0" y="487"/>
                    <a:pt x="115" y="481"/>
                    <a:pt x="357" y="487"/>
                  </a:cubicBezTo>
                  <a:cubicBezTo>
                    <a:pt x="393" y="275"/>
                    <a:pt x="389" y="173"/>
                    <a:pt x="438" y="0"/>
                  </a:cubicBezTo>
                  <a:cubicBezTo>
                    <a:pt x="465" y="189"/>
                    <a:pt x="529" y="477"/>
                    <a:pt x="649" y="479"/>
                  </a:cubicBezTo>
                  <a:cubicBezTo>
                    <a:pt x="757" y="479"/>
                    <a:pt x="795" y="477"/>
                    <a:pt x="833" y="477"/>
                  </a:cubicBezTo>
                </a:path>
              </a:pathLst>
            </a:custGeom>
            <a:noFill/>
            <a:ln w="12700" cap="flat" cmpd="sng">
              <a:solidFill>
                <a:schemeClr val="accent4"/>
              </a:solidFill>
              <a:prstDash val="solid"/>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106510" name="Freeform 14"/>
            <p:cNvSpPr>
              <a:spLocks/>
            </p:cNvSpPr>
            <p:nvPr/>
          </p:nvSpPr>
          <p:spPr bwMode="auto">
            <a:xfrm>
              <a:off x="2025" y="3561"/>
              <a:ext cx="833" cy="487"/>
            </a:xfrm>
            <a:custGeom>
              <a:avLst/>
              <a:gdLst>
                <a:gd name="T0" fmla="*/ 0 w 833"/>
                <a:gd name="T1" fmla="*/ 487 h 487"/>
                <a:gd name="T2" fmla="*/ 357 w 833"/>
                <a:gd name="T3" fmla="*/ 487 h 487"/>
                <a:gd name="T4" fmla="*/ 438 w 833"/>
                <a:gd name="T5" fmla="*/ 0 h 487"/>
                <a:gd name="T6" fmla="*/ 649 w 833"/>
                <a:gd name="T7" fmla="*/ 479 h 487"/>
                <a:gd name="T8" fmla="*/ 833 w 833"/>
                <a:gd name="T9" fmla="*/ 477 h 487"/>
              </a:gdLst>
              <a:ahLst/>
              <a:cxnLst>
                <a:cxn ang="0">
                  <a:pos x="T0" y="T1"/>
                </a:cxn>
                <a:cxn ang="0">
                  <a:pos x="T2" y="T3"/>
                </a:cxn>
                <a:cxn ang="0">
                  <a:pos x="T4" y="T5"/>
                </a:cxn>
                <a:cxn ang="0">
                  <a:pos x="T6" y="T7"/>
                </a:cxn>
                <a:cxn ang="0">
                  <a:pos x="T8" y="T9"/>
                </a:cxn>
              </a:cxnLst>
              <a:rect l="0" t="0" r="r" b="b"/>
              <a:pathLst>
                <a:path w="833" h="487">
                  <a:moveTo>
                    <a:pt x="0" y="487"/>
                  </a:moveTo>
                  <a:cubicBezTo>
                    <a:pt x="0" y="487"/>
                    <a:pt x="115" y="481"/>
                    <a:pt x="357" y="487"/>
                  </a:cubicBezTo>
                  <a:cubicBezTo>
                    <a:pt x="393" y="275"/>
                    <a:pt x="389" y="173"/>
                    <a:pt x="438" y="0"/>
                  </a:cubicBezTo>
                  <a:cubicBezTo>
                    <a:pt x="465" y="189"/>
                    <a:pt x="529" y="477"/>
                    <a:pt x="649" y="479"/>
                  </a:cubicBezTo>
                  <a:cubicBezTo>
                    <a:pt x="757" y="479"/>
                    <a:pt x="795" y="477"/>
                    <a:pt x="833" y="477"/>
                  </a:cubicBezTo>
                </a:path>
              </a:pathLst>
            </a:custGeom>
            <a:noFill/>
            <a:ln w="12700" cap="flat" cmpd="sng">
              <a:solidFill>
                <a:schemeClr val="accent4"/>
              </a:solidFill>
              <a:prstDash val="solid"/>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nvGrpSpPr>
          <p:cNvPr id="106518" name="Group 22"/>
          <p:cNvGrpSpPr>
            <a:grpSpLocks/>
          </p:cNvGrpSpPr>
          <p:nvPr/>
        </p:nvGrpSpPr>
        <p:grpSpPr bwMode="auto">
          <a:xfrm>
            <a:off x="1060450" y="4862513"/>
            <a:ext cx="3419475" cy="344487"/>
            <a:chOff x="668" y="3063"/>
            <a:chExt cx="2154" cy="217"/>
          </a:xfrm>
        </p:grpSpPr>
        <p:sp>
          <p:nvSpPr>
            <p:cNvPr id="106513" name="Freeform 17"/>
            <p:cNvSpPr>
              <a:spLocks/>
            </p:cNvSpPr>
            <p:nvPr/>
          </p:nvSpPr>
          <p:spPr bwMode="auto">
            <a:xfrm>
              <a:off x="668" y="3063"/>
              <a:ext cx="720" cy="217"/>
            </a:xfrm>
            <a:custGeom>
              <a:avLst/>
              <a:gdLst>
                <a:gd name="T0" fmla="*/ 0 w 720"/>
                <a:gd name="T1" fmla="*/ 217 h 217"/>
                <a:gd name="T2" fmla="*/ 94 w 720"/>
                <a:gd name="T3" fmla="*/ 0 h 217"/>
                <a:gd name="T4" fmla="*/ 720 w 720"/>
                <a:gd name="T5" fmla="*/ 214 h 217"/>
              </a:gdLst>
              <a:ahLst/>
              <a:cxnLst>
                <a:cxn ang="0">
                  <a:pos x="T0" y="T1"/>
                </a:cxn>
                <a:cxn ang="0">
                  <a:pos x="T2" y="T3"/>
                </a:cxn>
                <a:cxn ang="0">
                  <a:pos x="T4" y="T5"/>
                </a:cxn>
              </a:cxnLst>
              <a:rect l="0" t="0" r="r" b="b"/>
              <a:pathLst>
                <a:path w="720" h="217">
                  <a:moveTo>
                    <a:pt x="0" y="217"/>
                  </a:moveTo>
                  <a:cubicBezTo>
                    <a:pt x="52" y="108"/>
                    <a:pt x="28" y="138"/>
                    <a:pt x="94" y="0"/>
                  </a:cubicBezTo>
                  <a:cubicBezTo>
                    <a:pt x="204" y="51"/>
                    <a:pt x="436" y="126"/>
                    <a:pt x="720" y="214"/>
                  </a:cubicBezTo>
                </a:path>
              </a:pathLst>
            </a:custGeom>
            <a:noFill/>
            <a:ln w="12700" cap="flat" cmpd="sng">
              <a:solidFill>
                <a:schemeClr val="accent4"/>
              </a:solidFill>
              <a:prstDash val="solid"/>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6516" name="Freeform 20"/>
            <p:cNvSpPr>
              <a:spLocks/>
            </p:cNvSpPr>
            <p:nvPr/>
          </p:nvSpPr>
          <p:spPr bwMode="auto">
            <a:xfrm>
              <a:off x="1385" y="3063"/>
              <a:ext cx="720" cy="217"/>
            </a:xfrm>
            <a:custGeom>
              <a:avLst/>
              <a:gdLst>
                <a:gd name="T0" fmla="*/ 0 w 720"/>
                <a:gd name="T1" fmla="*/ 217 h 217"/>
                <a:gd name="T2" fmla="*/ 94 w 720"/>
                <a:gd name="T3" fmla="*/ 0 h 217"/>
                <a:gd name="T4" fmla="*/ 720 w 720"/>
                <a:gd name="T5" fmla="*/ 214 h 217"/>
              </a:gdLst>
              <a:ahLst/>
              <a:cxnLst>
                <a:cxn ang="0">
                  <a:pos x="T0" y="T1"/>
                </a:cxn>
                <a:cxn ang="0">
                  <a:pos x="T2" y="T3"/>
                </a:cxn>
                <a:cxn ang="0">
                  <a:pos x="T4" y="T5"/>
                </a:cxn>
              </a:cxnLst>
              <a:rect l="0" t="0" r="r" b="b"/>
              <a:pathLst>
                <a:path w="720" h="217">
                  <a:moveTo>
                    <a:pt x="0" y="217"/>
                  </a:moveTo>
                  <a:cubicBezTo>
                    <a:pt x="52" y="108"/>
                    <a:pt x="28" y="138"/>
                    <a:pt x="94" y="0"/>
                  </a:cubicBezTo>
                  <a:cubicBezTo>
                    <a:pt x="204" y="51"/>
                    <a:pt x="436" y="126"/>
                    <a:pt x="720" y="214"/>
                  </a:cubicBezTo>
                </a:path>
              </a:pathLst>
            </a:custGeom>
            <a:noFill/>
            <a:ln w="12700" cap="flat" cmpd="sng">
              <a:solidFill>
                <a:schemeClr val="accent4"/>
              </a:solidFill>
              <a:prstDash val="solid"/>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6517" name="Freeform 21"/>
            <p:cNvSpPr>
              <a:spLocks/>
            </p:cNvSpPr>
            <p:nvPr/>
          </p:nvSpPr>
          <p:spPr bwMode="auto">
            <a:xfrm>
              <a:off x="2102" y="3063"/>
              <a:ext cx="720" cy="217"/>
            </a:xfrm>
            <a:custGeom>
              <a:avLst/>
              <a:gdLst>
                <a:gd name="T0" fmla="*/ 0 w 720"/>
                <a:gd name="T1" fmla="*/ 217 h 217"/>
                <a:gd name="T2" fmla="*/ 94 w 720"/>
                <a:gd name="T3" fmla="*/ 0 h 217"/>
                <a:gd name="T4" fmla="*/ 720 w 720"/>
                <a:gd name="T5" fmla="*/ 214 h 217"/>
              </a:gdLst>
              <a:ahLst/>
              <a:cxnLst>
                <a:cxn ang="0">
                  <a:pos x="T0" y="T1"/>
                </a:cxn>
                <a:cxn ang="0">
                  <a:pos x="T2" y="T3"/>
                </a:cxn>
                <a:cxn ang="0">
                  <a:pos x="T4" y="T5"/>
                </a:cxn>
              </a:cxnLst>
              <a:rect l="0" t="0" r="r" b="b"/>
              <a:pathLst>
                <a:path w="720" h="217">
                  <a:moveTo>
                    <a:pt x="0" y="217"/>
                  </a:moveTo>
                  <a:cubicBezTo>
                    <a:pt x="52" y="108"/>
                    <a:pt x="28" y="138"/>
                    <a:pt x="94" y="0"/>
                  </a:cubicBezTo>
                  <a:cubicBezTo>
                    <a:pt x="204" y="51"/>
                    <a:pt x="436" y="126"/>
                    <a:pt x="720" y="214"/>
                  </a:cubicBezTo>
                </a:path>
              </a:pathLst>
            </a:custGeom>
            <a:noFill/>
            <a:ln w="12700" cap="flat" cmpd="sng">
              <a:solidFill>
                <a:schemeClr val="accent4"/>
              </a:solidFill>
              <a:prstDash val="solid"/>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aphicFrame>
        <p:nvGraphicFramePr>
          <p:cNvPr id="106528" name="Object 32"/>
          <p:cNvGraphicFramePr>
            <a:graphicFrameLocks noChangeAspect="1"/>
          </p:cNvGraphicFramePr>
          <p:nvPr/>
        </p:nvGraphicFramePr>
        <p:xfrm>
          <a:off x="5459413" y="2986088"/>
          <a:ext cx="1257300" cy="825500"/>
        </p:xfrm>
        <a:graphic>
          <a:graphicData uri="http://schemas.openxmlformats.org/presentationml/2006/ole">
            <mc:AlternateContent xmlns:mc="http://schemas.openxmlformats.org/markup-compatibility/2006">
              <mc:Choice xmlns:v="urn:schemas-microsoft-com:vml" Requires="v">
                <p:oleObj spid="_x0000_s106584" name="Equation" r:id="rId5" imgW="1257120" imgH="825480" progId="Equation.DSMT4">
                  <p:embed/>
                </p:oleObj>
              </mc:Choice>
              <mc:Fallback>
                <p:oleObj name="Equation" r:id="rId5" imgW="1257120" imgH="825480" progId="Equation.DSMT4">
                  <p:embed/>
                  <p:pic>
                    <p:nvPicPr>
                      <p:cNvPr id="0" name="Object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9413" y="2986088"/>
                        <a:ext cx="1257300" cy="8255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aphicFrame>
        <p:nvGraphicFramePr>
          <p:cNvPr id="106529" name="Object 33"/>
          <p:cNvGraphicFramePr>
            <a:graphicFrameLocks noChangeAspect="1"/>
          </p:cNvGraphicFramePr>
          <p:nvPr/>
        </p:nvGraphicFramePr>
        <p:xfrm>
          <a:off x="7237413" y="3081338"/>
          <a:ext cx="1041400" cy="431800"/>
        </p:xfrm>
        <a:graphic>
          <a:graphicData uri="http://schemas.openxmlformats.org/presentationml/2006/ole">
            <mc:AlternateContent xmlns:mc="http://schemas.openxmlformats.org/markup-compatibility/2006">
              <mc:Choice xmlns:v="urn:schemas-microsoft-com:vml" Requires="v">
                <p:oleObj spid="_x0000_s106585" name="Equation" r:id="rId7" imgW="1041120" imgH="431640" progId="Equation.DSMT4">
                  <p:embed/>
                </p:oleObj>
              </mc:Choice>
              <mc:Fallback>
                <p:oleObj name="Equation" r:id="rId7" imgW="1041120" imgH="431640" progId="Equation.DSMT4">
                  <p:embed/>
                  <p:pic>
                    <p:nvPicPr>
                      <p:cNvPr id="0"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7413" y="3081338"/>
                        <a:ext cx="1041400" cy="431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grpSp>
        <p:nvGrpSpPr>
          <p:cNvPr id="106537" name="Group 41"/>
          <p:cNvGrpSpPr>
            <a:grpSpLocks/>
          </p:cNvGrpSpPr>
          <p:nvPr/>
        </p:nvGrpSpPr>
        <p:grpSpPr bwMode="auto">
          <a:xfrm>
            <a:off x="906464" y="3811589"/>
            <a:ext cx="4016375" cy="221150"/>
            <a:chOff x="642" y="2258"/>
            <a:chExt cx="2530" cy="261"/>
          </a:xfrm>
        </p:grpSpPr>
        <p:sp>
          <p:nvSpPr>
            <p:cNvPr id="106532" name="Freeform 36"/>
            <p:cNvSpPr>
              <a:spLocks/>
            </p:cNvSpPr>
            <p:nvPr/>
          </p:nvSpPr>
          <p:spPr bwMode="auto">
            <a:xfrm>
              <a:off x="642" y="2258"/>
              <a:ext cx="848" cy="253"/>
            </a:xfrm>
            <a:custGeom>
              <a:avLst/>
              <a:gdLst>
                <a:gd name="T0" fmla="*/ 0 w 848"/>
                <a:gd name="T1" fmla="*/ 242 h 253"/>
                <a:gd name="T2" fmla="*/ 172 w 848"/>
                <a:gd name="T3" fmla="*/ 0 h 253"/>
                <a:gd name="T4" fmla="*/ 848 w 848"/>
                <a:gd name="T5" fmla="*/ 253 h 253"/>
              </a:gdLst>
              <a:ahLst/>
              <a:cxnLst>
                <a:cxn ang="0">
                  <a:pos x="T0" y="T1"/>
                </a:cxn>
                <a:cxn ang="0">
                  <a:pos x="T2" y="T3"/>
                </a:cxn>
                <a:cxn ang="0">
                  <a:pos x="T4" y="T5"/>
                </a:cxn>
              </a:cxnLst>
              <a:rect l="0" t="0" r="r" b="b"/>
              <a:pathLst>
                <a:path w="848" h="253">
                  <a:moveTo>
                    <a:pt x="0" y="242"/>
                  </a:moveTo>
                  <a:cubicBezTo>
                    <a:pt x="52" y="133"/>
                    <a:pt x="106" y="138"/>
                    <a:pt x="172" y="0"/>
                  </a:cubicBezTo>
                  <a:cubicBezTo>
                    <a:pt x="282" y="51"/>
                    <a:pt x="564" y="165"/>
                    <a:pt x="848" y="253"/>
                  </a:cubicBezTo>
                </a:path>
              </a:pathLst>
            </a:custGeom>
            <a:noFill/>
            <a:ln w="12700" cap="flat" cmpd="sng">
              <a:solidFill>
                <a:schemeClr val="accent4"/>
              </a:solidFill>
              <a:prstDash val="solid"/>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6535" name="Freeform 39"/>
            <p:cNvSpPr>
              <a:spLocks/>
            </p:cNvSpPr>
            <p:nvPr/>
          </p:nvSpPr>
          <p:spPr bwMode="auto">
            <a:xfrm>
              <a:off x="1483" y="2262"/>
              <a:ext cx="848" cy="253"/>
            </a:xfrm>
            <a:custGeom>
              <a:avLst/>
              <a:gdLst>
                <a:gd name="T0" fmla="*/ 0 w 848"/>
                <a:gd name="T1" fmla="*/ 242 h 253"/>
                <a:gd name="T2" fmla="*/ 172 w 848"/>
                <a:gd name="T3" fmla="*/ 0 h 253"/>
                <a:gd name="T4" fmla="*/ 848 w 848"/>
                <a:gd name="T5" fmla="*/ 253 h 253"/>
              </a:gdLst>
              <a:ahLst/>
              <a:cxnLst>
                <a:cxn ang="0">
                  <a:pos x="T0" y="T1"/>
                </a:cxn>
                <a:cxn ang="0">
                  <a:pos x="T2" y="T3"/>
                </a:cxn>
                <a:cxn ang="0">
                  <a:pos x="T4" y="T5"/>
                </a:cxn>
              </a:cxnLst>
              <a:rect l="0" t="0" r="r" b="b"/>
              <a:pathLst>
                <a:path w="848" h="253">
                  <a:moveTo>
                    <a:pt x="0" y="242"/>
                  </a:moveTo>
                  <a:cubicBezTo>
                    <a:pt x="52" y="133"/>
                    <a:pt x="106" y="138"/>
                    <a:pt x="172" y="0"/>
                  </a:cubicBezTo>
                  <a:cubicBezTo>
                    <a:pt x="282" y="51"/>
                    <a:pt x="564" y="165"/>
                    <a:pt x="848" y="253"/>
                  </a:cubicBezTo>
                </a:path>
              </a:pathLst>
            </a:custGeom>
            <a:noFill/>
            <a:ln w="12700" cap="flat" cmpd="sng">
              <a:solidFill>
                <a:schemeClr val="accent4"/>
              </a:solidFill>
              <a:prstDash val="solid"/>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06536" name="Freeform 40"/>
            <p:cNvSpPr>
              <a:spLocks/>
            </p:cNvSpPr>
            <p:nvPr/>
          </p:nvSpPr>
          <p:spPr bwMode="auto">
            <a:xfrm>
              <a:off x="2324" y="2266"/>
              <a:ext cx="848" cy="253"/>
            </a:xfrm>
            <a:custGeom>
              <a:avLst/>
              <a:gdLst>
                <a:gd name="T0" fmla="*/ 0 w 848"/>
                <a:gd name="T1" fmla="*/ 242 h 253"/>
                <a:gd name="T2" fmla="*/ 172 w 848"/>
                <a:gd name="T3" fmla="*/ 0 h 253"/>
                <a:gd name="T4" fmla="*/ 848 w 848"/>
                <a:gd name="T5" fmla="*/ 253 h 253"/>
              </a:gdLst>
              <a:ahLst/>
              <a:cxnLst>
                <a:cxn ang="0">
                  <a:pos x="T0" y="T1"/>
                </a:cxn>
                <a:cxn ang="0">
                  <a:pos x="T2" y="T3"/>
                </a:cxn>
                <a:cxn ang="0">
                  <a:pos x="T4" y="T5"/>
                </a:cxn>
              </a:cxnLst>
              <a:rect l="0" t="0" r="r" b="b"/>
              <a:pathLst>
                <a:path w="848" h="253">
                  <a:moveTo>
                    <a:pt x="0" y="242"/>
                  </a:moveTo>
                  <a:cubicBezTo>
                    <a:pt x="52" y="133"/>
                    <a:pt x="106" y="138"/>
                    <a:pt x="172" y="0"/>
                  </a:cubicBezTo>
                  <a:cubicBezTo>
                    <a:pt x="282" y="51"/>
                    <a:pt x="564" y="165"/>
                    <a:pt x="848" y="253"/>
                  </a:cubicBezTo>
                </a:path>
              </a:pathLst>
            </a:custGeom>
            <a:noFill/>
            <a:ln w="12700" cap="flat" cmpd="sng">
              <a:solidFill>
                <a:schemeClr val="accent4"/>
              </a:solidFill>
              <a:prstDash val="solid"/>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65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651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653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0652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6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smtClean="0"/>
              <a:t>Aeration Analysis</a:t>
            </a:r>
            <a:endParaRPr lang="en-US" altLang="en-US"/>
          </a:p>
        </p:txBody>
      </p:sp>
      <p:sp>
        <p:nvSpPr>
          <p:cNvPr id="44035" name="Rectangle 3"/>
          <p:cNvSpPr>
            <a:spLocks noGrp="1" noChangeArrowheads="1"/>
          </p:cNvSpPr>
          <p:nvPr>
            <p:ph idx="1"/>
          </p:nvPr>
        </p:nvSpPr>
        <p:spPr/>
        <p:txBody>
          <a:bodyPr/>
          <a:lstStyle/>
          <a:p>
            <a:r>
              <a:rPr lang="en-US" altLang="en-US" dirty="0" smtClean="0"/>
              <a:t>Large data set</a:t>
            </a:r>
          </a:p>
          <a:p>
            <a:pPr lvl="1"/>
            <a:r>
              <a:rPr lang="en-US" altLang="en-US" dirty="0" smtClean="0"/>
              <a:t>I am writing code to make this easier for you!</a:t>
            </a:r>
          </a:p>
          <a:p>
            <a:r>
              <a:rPr lang="en-US" altLang="en-US" dirty="0" smtClean="0"/>
              <a:t>Plan how you will organize the analysis</a:t>
            </a:r>
          </a:p>
          <a:p>
            <a:pPr lvl="1"/>
            <a:r>
              <a:rPr lang="en-US" altLang="en-US" dirty="0" smtClean="0"/>
              <a:t>How can you format the data so all of the data sets are addressed identically?</a:t>
            </a:r>
          </a:p>
          <a:p>
            <a:pPr lvl="1"/>
            <a:r>
              <a:rPr lang="en-US" altLang="en-US" dirty="0" smtClean="0"/>
              <a:t>If you find the analysis repetitive, figure out how to program in python to do the repetitive tasks</a:t>
            </a:r>
            <a:endParaRPr lang="en-US" altLang="en-US" dirty="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31" name="Freeform 27"/>
          <p:cNvSpPr>
            <a:spLocks/>
          </p:cNvSpPr>
          <p:nvPr/>
        </p:nvSpPr>
        <p:spPr bwMode="auto">
          <a:xfrm>
            <a:off x="3498850" y="5178425"/>
            <a:ext cx="571500" cy="157163"/>
          </a:xfrm>
          <a:custGeom>
            <a:avLst/>
            <a:gdLst>
              <a:gd name="T0" fmla="*/ 0 w 360"/>
              <a:gd name="T1" fmla="*/ 24 h 99"/>
              <a:gd name="T2" fmla="*/ 186 w 360"/>
              <a:gd name="T3" fmla="*/ 68 h 99"/>
              <a:gd name="T4" fmla="*/ 360 w 360"/>
              <a:gd name="T5" fmla="*/ 0 h 99"/>
            </a:gdLst>
            <a:ahLst/>
            <a:cxnLst>
              <a:cxn ang="0">
                <a:pos x="T0" y="T1"/>
              </a:cxn>
              <a:cxn ang="0">
                <a:pos x="T2" y="T3"/>
              </a:cxn>
              <a:cxn ang="0">
                <a:pos x="T4" y="T5"/>
              </a:cxn>
            </a:cxnLst>
            <a:rect l="0" t="0" r="r" b="b"/>
            <a:pathLst>
              <a:path w="360" h="99">
                <a:moveTo>
                  <a:pt x="0" y="24"/>
                </a:moveTo>
                <a:cubicBezTo>
                  <a:pt x="14" y="84"/>
                  <a:pt x="126" y="72"/>
                  <a:pt x="186" y="68"/>
                </a:cubicBezTo>
                <a:cubicBezTo>
                  <a:pt x="246" y="64"/>
                  <a:pt x="356" y="99"/>
                  <a:pt x="360" y="0"/>
                </a:cubicBezTo>
              </a:path>
            </a:pathLst>
          </a:custGeom>
          <a:solidFill>
            <a:schemeClr val="hlink"/>
          </a:solidFill>
          <a:ln w="12700" cap="flat" cmpd="sng">
            <a:solidFill>
              <a:schemeClr val="tx2"/>
            </a:solidFill>
            <a:prstDash val="solid"/>
            <a:round/>
            <a:headEnd type="non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18" name="AutoShape 14"/>
          <p:cNvSpPr>
            <a:spLocks noChangeArrowheads="1"/>
          </p:cNvSpPr>
          <p:nvPr/>
        </p:nvSpPr>
        <p:spPr bwMode="auto">
          <a:xfrm>
            <a:off x="3517900" y="2730500"/>
            <a:ext cx="533400" cy="2514600"/>
          </a:xfrm>
          <a:prstGeom prst="roundRect">
            <a:avLst>
              <a:gd name="adj" fmla="val 14287"/>
            </a:avLst>
          </a:prstGeom>
          <a:solidFill>
            <a:schemeClr val="accent2"/>
          </a:solidFill>
          <a:ln w="38100">
            <a:solidFill>
              <a:schemeClr val="tx1"/>
            </a:solidFill>
            <a:round/>
            <a:headEnd type="non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1506" name="Rectangle 2"/>
          <p:cNvSpPr>
            <a:spLocks noGrp="1" noChangeArrowheads="1"/>
          </p:cNvSpPr>
          <p:nvPr>
            <p:ph type="title"/>
          </p:nvPr>
        </p:nvSpPr>
        <p:spPr/>
        <p:txBody>
          <a:bodyPr/>
          <a:lstStyle/>
          <a:p>
            <a:r>
              <a:rPr lang="en-US" altLang="en-US"/>
              <a:t>Oxygen Probe</a:t>
            </a:r>
          </a:p>
        </p:txBody>
      </p:sp>
      <p:grpSp>
        <p:nvGrpSpPr>
          <p:cNvPr id="21525" name="Group 21"/>
          <p:cNvGrpSpPr>
            <a:grpSpLocks/>
          </p:cNvGrpSpPr>
          <p:nvPr/>
        </p:nvGrpSpPr>
        <p:grpSpPr bwMode="auto">
          <a:xfrm>
            <a:off x="3517900" y="5397500"/>
            <a:ext cx="533400" cy="533400"/>
            <a:chOff x="2016" y="3312"/>
            <a:chExt cx="336" cy="336"/>
          </a:xfrm>
        </p:grpSpPr>
        <p:sp>
          <p:nvSpPr>
            <p:cNvPr id="21509" name="Oval 5"/>
            <p:cNvSpPr>
              <a:spLocks noChangeArrowheads="1"/>
            </p:cNvSpPr>
            <p:nvPr/>
          </p:nvSpPr>
          <p:spPr bwMode="auto">
            <a:xfrm>
              <a:off x="2016" y="3312"/>
              <a:ext cx="336" cy="336"/>
            </a:xfrm>
            <a:prstGeom prst="ellipse">
              <a:avLst/>
            </a:prstGeom>
            <a:solidFill>
              <a:srgbClr val="C6C6C6"/>
            </a:solidFill>
            <a:ln w="12700">
              <a:solidFill>
                <a:schemeClr val="tx1"/>
              </a:solidFill>
              <a:round/>
              <a:headEnd type="non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10" name="Oval 6"/>
            <p:cNvSpPr>
              <a:spLocks noChangeArrowheads="1"/>
            </p:cNvSpPr>
            <p:nvPr/>
          </p:nvSpPr>
          <p:spPr bwMode="auto">
            <a:xfrm>
              <a:off x="2064" y="3360"/>
              <a:ext cx="240" cy="240"/>
            </a:xfrm>
            <a:prstGeom prst="ellipse">
              <a:avLst/>
            </a:prstGeom>
            <a:solidFill>
              <a:schemeClr val="tx1"/>
            </a:solidFill>
            <a:ln>
              <a:noFill/>
            </a:ln>
            <a:effectLst/>
            <a:extLst>
              <a:ext uri="{91240B29-F687-4F45-9708-019B960494DF}">
                <a14:hiddenLine xmlns:a14="http://schemas.microsoft.com/office/drawing/2010/main" w="12700">
                  <a:solidFill>
                    <a:schemeClr val="tx1"/>
                  </a:solidFill>
                  <a:round/>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1511" name="Oval 7"/>
            <p:cNvSpPr>
              <a:spLocks noChangeArrowheads="1"/>
            </p:cNvSpPr>
            <p:nvPr/>
          </p:nvSpPr>
          <p:spPr bwMode="auto">
            <a:xfrm>
              <a:off x="2136" y="3432"/>
              <a:ext cx="96" cy="96"/>
            </a:xfrm>
            <a:prstGeom prst="ellipse">
              <a:avLst/>
            </a:prstGeom>
            <a:solidFill>
              <a:srgbClr val="C6C6C6"/>
            </a:solidFill>
            <a:ln>
              <a:noFill/>
            </a:ln>
            <a:effectLst/>
            <a:extLst>
              <a:ext uri="{91240B29-F687-4F45-9708-019B960494DF}">
                <a14:hiddenLine xmlns:a14="http://schemas.microsoft.com/office/drawing/2010/main" w="12700">
                  <a:solidFill>
                    <a:schemeClr val="tx1"/>
                  </a:solidFill>
                  <a:round/>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sp>
        <p:nvSpPr>
          <p:cNvPr id="21513" name="Oval 9"/>
          <p:cNvSpPr>
            <a:spLocks noChangeArrowheads="1"/>
          </p:cNvSpPr>
          <p:nvPr/>
        </p:nvSpPr>
        <p:spPr bwMode="auto">
          <a:xfrm>
            <a:off x="3441700" y="5092700"/>
            <a:ext cx="76200" cy="76200"/>
          </a:xfrm>
          <a:prstGeom prst="ellipse">
            <a:avLst/>
          </a:prstGeom>
          <a:noFill/>
          <a:ln w="381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14" name="Oval 10"/>
          <p:cNvSpPr>
            <a:spLocks noChangeArrowheads="1"/>
          </p:cNvSpPr>
          <p:nvPr/>
        </p:nvSpPr>
        <p:spPr bwMode="auto">
          <a:xfrm>
            <a:off x="4051300" y="5092700"/>
            <a:ext cx="76200" cy="76200"/>
          </a:xfrm>
          <a:prstGeom prst="ellipse">
            <a:avLst/>
          </a:prstGeom>
          <a:noFill/>
          <a:ln w="381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20" name="Arc 16"/>
          <p:cNvSpPr>
            <a:spLocks/>
          </p:cNvSpPr>
          <p:nvPr/>
        </p:nvSpPr>
        <p:spPr bwMode="auto">
          <a:xfrm rot="-10800000">
            <a:off x="3517900" y="5168900"/>
            <a:ext cx="76200" cy="76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C6C6C6"/>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21" name="Arc 17"/>
          <p:cNvSpPr>
            <a:spLocks/>
          </p:cNvSpPr>
          <p:nvPr/>
        </p:nvSpPr>
        <p:spPr bwMode="auto">
          <a:xfrm rot="5400000">
            <a:off x="3975100" y="5168900"/>
            <a:ext cx="76200" cy="762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38100">
            <a:solidFill>
              <a:srgbClr val="C6C6C6"/>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22" name="Line 18"/>
          <p:cNvSpPr>
            <a:spLocks noChangeShapeType="1"/>
          </p:cNvSpPr>
          <p:nvPr/>
        </p:nvSpPr>
        <p:spPr bwMode="auto">
          <a:xfrm>
            <a:off x="3670300" y="5245100"/>
            <a:ext cx="228600" cy="0"/>
          </a:xfrm>
          <a:prstGeom prst="line">
            <a:avLst/>
          </a:prstGeom>
          <a:noFill/>
          <a:ln w="38100">
            <a:solidFill>
              <a:srgbClr val="C6C6C6"/>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aphicFrame>
        <p:nvGraphicFramePr>
          <p:cNvPr id="21530" name="Object 26"/>
          <p:cNvGraphicFramePr>
            <a:graphicFrameLocks noChangeAspect="1"/>
          </p:cNvGraphicFramePr>
          <p:nvPr>
            <p:extLst>
              <p:ext uri="{D42A27DB-BD31-4B8C-83A1-F6EECF244321}">
                <p14:modId xmlns:p14="http://schemas.microsoft.com/office/powerpoint/2010/main" val="2583804122"/>
              </p:ext>
            </p:extLst>
          </p:nvPr>
        </p:nvGraphicFramePr>
        <p:xfrm>
          <a:off x="5789613" y="5902325"/>
          <a:ext cx="3073400" cy="419100"/>
        </p:xfrm>
        <a:graphic>
          <a:graphicData uri="http://schemas.openxmlformats.org/presentationml/2006/ole">
            <mc:AlternateContent xmlns:mc="http://schemas.openxmlformats.org/markup-compatibility/2006">
              <mc:Choice xmlns:v="urn:schemas-microsoft-com:vml" Requires="v">
                <p:oleObj spid="_x0000_s21598" name="Equation" r:id="rId4" imgW="3073320" imgH="419040" progId="Equation.DSMT4">
                  <p:embed/>
                </p:oleObj>
              </mc:Choice>
              <mc:Fallback>
                <p:oleObj name="Equation" r:id="rId4" imgW="3073320" imgH="419040" progId="Equation.DSMT4">
                  <p:embed/>
                  <p:pic>
                    <p:nvPicPr>
                      <p:cNvPr id="0" name="Object 26"/>
                      <p:cNvPicPr>
                        <a:picLocks noChangeAspect="1" noChangeArrowheads="1"/>
                      </p:cNvPicPr>
                      <p:nvPr/>
                    </p:nvPicPr>
                    <p:blipFill>
                      <a:blip r:embed="rId5"/>
                      <a:srcRect/>
                      <a:stretch>
                        <a:fillRect/>
                      </a:stretch>
                    </p:blipFill>
                    <p:spPr bwMode="auto">
                      <a:xfrm>
                        <a:off x="5789613" y="5902325"/>
                        <a:ext cx="3073400" cy="41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534" name="Group 30"/>
          <p:cNvGrpSpPr>
            <a:grpSpLocks/>
          </p:cNvGrpSpPr>
          <p:nvPr/>
        </p:nvGrpSpPr>
        <p:grpSpPr bwMode="auto">
          <a:xfrm>
            <a:off x="3571875" y="2179638"/>
            <a:ext cx="212725" cy="3065462"/>
            <a:chOff x="2050" y="1285"/>
            <a:chExt cx="134" cy="1931"/>
          </a:xfrm>
        </p:grpSpPr>
        <p:sp>
          <p:nvSpPr>
            <p:cNvPr id="21524" name="Line 20"/>
            <p:cNvSpPr>
              <a:spLocks noChangeShapeType="1"/>
            </p:cNvSpPr>
            <p:nvPr/>
          </p:nvSpPr>
          <p:spPr bwMode="auto">
            <a:xfrm flipV="1">
              <a:off x="2183" y="1392"/>
              <a:ext cx="1" cy="1824"/>
            </a:xfrm>
            <a:prstGeom prst="line">
              <a:avLst/>
            </a:prstGeom>
            <a:noFill/>
            <a:ln w="38100">
              <a:solidFill>
                <a:schemeClr val="accent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26" name="Line 22"/>
            <p:cNvSpPr>
              <a:spLocks noChangeShapeType="1"/>
            </p:cNvSpPr>
            <p:nvPr/>
          </p:nvSpPr>
          <p:spPr bwMode="auto">
            <a:xfrm flipV="1">
              <a:off x="2052" y="1392"/>
              <a:ext cx="1" cy="1824"/>
            </a:xfrm>
            <a:prstGeom prst="line">
              <a:avLst/>
            </a:prstGeom>
            <a:noFill/>
            <a:ln w="38100">
              <a:solidFill>
                <a:schemeClr val="accent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33" name="Arc 29"/>
            <p:cNvSpPr>
              <a:spLocks/>
            </p:cNvSpPr>
            <p:nvPr/>
          </p:nvSpPr>
          <p:spPr bwMode="auto">
            <a:xfrm>
              <a:off x="2050" y="1285"/>
              <a:ext cx="134" cy="109"/>
            </a:xfrm>
            <a:custGeom>
              <a:avLst/>
              <a:gdLst>
                <a:gd name="G0" fmla="+- 21600 0 0"/>
                <a:gd name="G1" fmla="+- 21600 0 0"/>
                <a:gd name="G2" fmla="+- 21600 0 0"/>
                <a:gd name="T0" fmla="*/ 0 w 43200"/>
                <a:gd name="T1" fmla="*/ 21489 h 21600"/>
                <a:gd name="T2" fmla="*/ 43200 w 43200"/>
                <a:gd name="T3" fmla="*/ 21600 h 21600"/>
                <a:gd name="T4" fmla="*/ 21600 w 43200"/>
                <a:gd name="T5" fmla="*/ 21600 h 21600"/>
              </a:gdLst>
              <a:ahLst/>
              <a:cxnLst>
                <a:cxn ang="0">
                  <a:pos x="T0" y="T1"/>
                </a:cxn>
                <a:cxn ang="0">
                  <a:pos x="T2" y="T3"/>
                </a:cxn>
                <a:cxn ang="0">
                  <a:pos x="T4" y="T5"/>
                </a:cxn>
              </a:cxnLst>
              <a:rect l="0" t="0" r="r" b="b"/>
              <a:pathLst>
                <a:path w="43200" h="21600" fill="none" extrusionOk="0">
                  <a:moveTo>
                    <a:pt x="0" y="21489"/>
                  </a:moveTo>
                  <a:cubicBezTo>
                    <a:pt x="61" y="9603"/>
                    <a:pt x="9713" y="0"/>
                    <a:pt x="21600" y="0"/>
                  </a:cubicBezTo>
                  <a:cubicBezTo>
                    <a:pt x="33529" y="0"/>
                    <a:pt x="43200" y="9670"/>
                    <a:pt x="43200" y="21600"/>
                  </a:cubicBezTo>
                </a:path>
                <a:path w="43200" h="21600" stroke="0" extrusionOk="0">
                  <a:moveTo>
                    <a:pt x="0" y="21489"/>
                  </a:moveTo>
                  <a:cubicBezTo>
                    <a:pt x="61" y="9603"/>
                    <a:pt x="9713" y="0"/>
                    <a:pt x="21600" y="0"/>
                  </a:cubicBezTo>
                  <a:cubicBezTo>
                    <a:pt x="33529" y="0"/>
                    <a:pt x="43200" y="9670"/>
                    <a:pt x="43200" y="21600"/>
                  </a:cubicBezTo>
                  <a:lnTo>
                    <a:pt x="21600" y="21600"/>
                  </a:lnTo>
                  <a:close/>
                </a:path>
              </a:pathLst>
            </a:custGeom>
            <a:noFill/>
            <a:ln w="38100">
              <a:solidFill>
                <a:schemeClr val="accent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21539" name="Group 35"/>
          <p:cNvGrpSpPr>
            <a:grpSpLocks/>
          </p:cNvGrpSpPr>
          <p:nvPr/>
        </p:nvGrpSpPr>
        <p:grpSpPr bwMode="auto">
          <a:xfrm>
            <a:off x="3394075" y="2292350"/>
            <a:ext cx="349250" cy="366713"/>
            <a:chOff x="1938" y="1356"/>
            <a:chExt cx="220" cy="231"/>
          </a:xfrm>
        </p:grpSpPr>
        <p:sp>
          <p:nvSpPr>
            <p:cNvPr id="21536" name="Oval 32"/>
            <p:cNvSpPr>
              <a:spLocks noChangeArrowheads="1"/>
            </p:cNvSpPr>
            <p:nvPr/>
          </p:nvSpPr>
          <p:spPr bwMode="auto">
            <a:xfrm>
              <a:off x="1978" y="1416"/>
              <a:ext cx="140" cy="140"/>
            </a:xfrm>
            <a:prstGeom prst="ellipse">
              <a:avLst/>
            </a:prstGeom>
            <a:solidFill>
              <a:schemeClr val="bg1"/>
            </a:solidFill>
            <a:ln w="12700">
              <a:solidFill>
                <a:schemeClr val="tx1"/>
              </a:solidFill>
              <a:round/>
              <a:headEnd type="none" w="lg" len="med"/>
              <a:tailEnd type="none" w="lg"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37" name="Text Box 33"/>
            <p:cNvSpPr txBox="1">
              <a:spLocks noChangeArrowheads="1"/>
            </p:cNvSpPr>
            <p:nvPr/>
          </p:nvSpPr>
          <p:spPr bwMode="auto">
            <a:xfrm>
              <a:off x="1938" y="1356"/>
              <a:ext cx="220" cy="2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a:t>A</a:t>
              </a:r>
            </a:p>
          </p:txBody>
        </p:sp>
      </p:grpSp>
      <p:grpSp>
        <p:nvGrpSpPr>
          <p:cNvPr id="21551" name="Group 47"/>
          <p:cNvGrpSpPr>
            <a:grpSpLocks/>
          </p:cNvGrpSpPr>
          <p:nvPr/>
        </p:nvGrpSpPr>
        <p:grpSpPr bwMode="auto">
          <a:xfrm>
            <a:off x="3711575" y="2349500"/>
            <a:ext cx="152400" cy="228600"/>
            <a:chOff x="1632" y="1344"/>
            <a:chExt cx="96" cy="144"/>
          </a:xfrm>
        </p:grpSpPr>
        <p:sp>
          <p:nvSpPr>
            <p:cNvPr id="21550" name="Rectangle 46"/>
            <p:cNvSpPr>
              <a:spLocks noChangeArrowheads="1"/>
            </p:cNvSpPr>
            <p:nvPr/>
          </p:nvSpPr>
          <p:spPr bwMode="auto">
            <a:xfrm>
              <a:off x="1632" y="1344"/>
              <a:ext cx="96" cy="1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nvGrpSpPr>
            <p:cNvPr id="21549" name="Group 45"/>
            <p:cNvGrpSpPr>
              <a:grpSpLocks/>
            </p:cNvGrpSpPr>
            <p:nvPr/>
          </p:nvGrpSpPr>
          <p:grpSpPr bwMode="auto">
            <a:xfrm>
              <a:off x="1632" y="1344"/>
              <a:ext cx="96" cy="144"/>
              <a:chOff x="1584" y="1344"/>
              <a:chExt cx="96" cy="240"/>
            </a:xfrm>
          </p:grpSpPr>
          <p:grpSp>
            <p:nvGrpSpPr>
              <p:cNvPr id="21544" name="Group 40"/>
              <p:cNvGrpSpPr>
                <a:grpSpLocks/>
              </p:cNvGrpSpPr>
              <p:nvPr/>
            </p:nvGrpSpPr>
            <p:grpSpPr bwMode="auto">
              <a:xfrm>
                <a:off x="1584" y="1344"/>
                <a:ext cx="96" cy="192"/>
                <a:chOff x="1584" y="1344"/>
                <a:chExt cx="96" cy="192"/>
              </a:xfrm>
            </p:grpSpPr>
            <p:sp>
              <p:nvSpPr>
                <p:cNvPr id="21541" name="Line 37"/>
                <p:cNvSpPr>
                  <a:spLocks noChangeShapeType="1"/>
                </p:cNvSpPr>
                <p:nvPr/>
              </p:nvSpPr>
              <p:spPr bwMode="auto">
                <a:xfrm>
                  <a:off x="1584" y="1344"/>
                  <a:ext cx="96" cy="0"/>
                </a:xfrm>
                <a:prstGeom prst="line">
                  <a:avLst/>
                </a:prstGeom>
                <a:noFill/>
                <a:ln w="12700">
                  <a:solidFill>
                    <a:schemeClr val="tx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42" name="Line 38"/>
                <p:cNvSpPr>
                  <a:spLocks noChangeShapeType="1"/>
                </p:cNvSpPr>
                <p:nvPr/>
              </p:nvSpPr>
              <p:spPr bwMode="auto">
                <a:xfrm>
                  <a:off x="1584" y="1440"/>
                  <a:ext cx="96" cy="0"/>
                </a:xfrm>
                <a:prstGeom prst="line">
                  <a:avLst/>
                </a:prstGeom>
                <a:noFill/>
                <a:ln w="12700">
                  <a:solidFill>
                    <a:schemeClr val="tx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43" name="Line 39"/>
                <p:cNvSpPr>
                  <a:spLocks noChangeShapeType="1"/>
                </p:cNvSpPr>
                <p:nvPr/>
              </p:nvSpPr>
              <p:spPr bwMode="auto">
                <a:xfrm>
                  <a:off x="1584" y="1536"/>
                  <a:ext cx="96" cy="0"/>
                </a:xfrm>
                <a:prstGeom prst="line">
                  <a:avLst/>
                </a:prstGeom>
                <a:noFill/>
                <a:ln w="12700">
                  <a:solidFill>
                    <a:schemeClr val="tx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nvGrpSpPr>
              <p:cNvPr id="21545" name="Group 41"/>
              <p:cNvGrpSpPr>
                <a:grpSpLocks/>
              </p:cNvGrpSpPr>
              <p:nvPr/>
            </p:nvGrpSpPr>
            <p:grpSpPr bwMode="auto">
              <a:xfrm>
                <a:off x="1608" y="1392"/>
                <a:ext cx="48" cy="192"/>
                <a:chOff x="1584" y="1344"/>
                <a:chExt cx="96" cy="192"/>
              </a:xfrm>
            </p:grpSpPr>
            <p:sp>
              <p:nvSpPr>
                <p:cNvPr id="21546" name="Line 42"/>
                <p:cNvSpPr>
                  <a:spLocks noChangeShapeType="1"/>
                </p:cNvSpPr>
                <p:nvPr/>
              </p:nvSpPr>
              <p:spPr bwMode="auto">
                <a:xfrm>
                  <a:off x="1584" y="1344"/>
                  <a:ext cx="96" cy="0"/>
                </a:xfrm>
                <a:prstGeom prst="line">
                  <a:avLst/>
                </a:prstGeom>
                <a:noFill/>
                <a:ln w="12700">
                  <a:solidFill>
                    <a:schemeClr val="tx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47" name="Line 43"/>
                <p:cNvSpPr>
                  <a:spLocks noChangeShapeType="1"/>
                </p:cNvSpPr>
                <p:nvPr/>
              </p:nvSpPr>
              <p:spPr bwMode="auto">
                <a:xfrm>
                  <a:off x="1584" y="1440"/>
                  <a:ext cx="96" cy="0"/>
                </a:xfrm>
                <a:prstGeom prst="line">
                  <a:avLst/>
                </a:prstGeom>
                <a:noFill/>
                <a:ln w="12700">
                  <a:solidFill>
                    <a:schemeClr val="tx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48" name="Line 44"/>
                <p:cNvSpPr>
                  <a:spLocks noChangeShapeType="1"/>
                </p:cNvSpPr>
                <p:nvPr/>
              </p:nvSpPr>
              <p:spPr bwMode="auto">
                <a:xfrm>
                  <a:off x="1584" y="1536"/>
                  <a:ext cx="96" cy="0"/>
                </a:xfrm>
                <a:prstGeom prst="line">
                  <a:avLst/>
                </a:prstGeom>
                <a:noFill/>
                <a:ln w="12700">
                  <a:solidFill>
                    <a:schemeClr val="tx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grpSp>
      <p:sp>
        <p:nvSpPr>
          <p:cNvPr id="21552" name="Text Box 48"/>
          <p:cNvSpPr txBox="1">
            <a:spLocks noChangeArrowheads="1"/>
          </p:cNvSpPr>
          <p:nvPr/>
        </p:nvSpPr>
        <p:spPr bwMode="auto">
          <a:xfrm>
            <a:off x="3949700" y="2212975"/>
            <a:ext cx="28194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t>0.8 V Voltage source</a:t>
            </a:r>
          </a:p>
        </p:txBody>
      </p:sp>
      <p:sp>
        <p:nvSpPr>
          <p:cNvPr id="21553" name="Text Box 49"/>
          <p:cNvSpPr txBox="1">
            <a:spLocks noChangeArrowheads="1"/>
          </p:cNvSpPr>
          <p:nvPr/>
        </p:nvSpPr>
        <p:spPr bwMode="auto">
          <a:xfrm>
            <a:off x="1292225" y="2452688"/>
            <a:ext cx="1882775"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Current meter</a:t>
            </a:r>
          </a:p>
        </p:txBody>
      </p:sp>
      <p:grpSp>
        <p:nvGrpSpPr>
          <p:cNvPr id="21573" name="Group 69"/>
          <p:cNvGrpSpPr>
            <a:grpSpLocks/>
          </p:cNvGrpSpPr>
          <p:nvPr/>
        </p:nvGrpSpPr>
        <p:grpSpPr bwMode="auto">
          <a:xfrm>
            <a:off x="2349500" y="5691188"/>
            <a:ext cx="3211513" cy="676275"/>
            <a:chOff x="1480" y="3585"/>
            <a:chExt cx="2023" cy="426"/>
          </a:xfrm>
        </p:grpSpPr>
        <p:grpSp>
          <p:nvGrpSpPr>
            <p:cNvPr id="21571" name="Group 67"/>
            <p:cNvGrpSpPr>
              <a:grpSpLocks/>
            </p:cNvGrpSpPr>
            <p:nvPr/>
          </p:nvGrpSpPr>
          <p:grpSpPr bwMode="auto">
            <a:xfrm>
              <a:off x="1480" y="3666"/>
              <a:ext cx="797" cy="299"/>
              <a:chOff x="1480" y="3666"/>
              <a:chExt cx="797" cy="299"/>
            </a:xfrm>
          </p:grpSpPr>
          <p:sp>
            <p:nvSpPr>
              <p:cNvPr id="21527" name="Text Box 23"/>
              <p:cNvSpPr txBox="1">
                <a:spLocks noChangeArrowheads="1"/>
              </p:cNvSpPr>
              <p:nvPr/>
            </p:nvSpPr>
            <p:spPr bwMode="auto">
              <a:xfrm>
                <a:off x="1480" y="3677"/>
                <a:ext cx="574"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anode</a:t>
                </a:r>
              </a:p>
            </p:txBody>
          </p:sp>
          <p:sp>
            <p:nvSpPr>
              <p:cNvPr id="21555" name="Line 51"/>
              <p:cNvSpPr>
                <a:spLocks noChangeShapeType="1"/>
              </p:cNvSpPr>
              <p:nvPr/>
            </p:nvSpPr>
            <p:spPr bwMode="auto">
              <a:xfrm flipV="1">
                <a:off x="2017" y="3666"/>
                <a:ext cx="260" cy="162"/>
              </a:xfrm>
              <a:prstGeom prst="line">
                <a:avLst/>
              </a:prstGeom>
              <a:noFill/>
              <a:ln w="12700">
                <a:solidFill>
                  <a:schemeClr val="tx2"/>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nvGrpSpPr>
            <p:cNvPr id="21572" name="Group 68"/>
            <p:cNvGrpSpPr>
              <a:grpSpLocks/>
            </p:cNvGrpSpPr>
            <p:nvPr/>
          </p:nvGrpSpPr>
          <p:grpSpPr bwMode="auto">
            <a:xfrm>
              <a:off x="2390" y="3585"/>
              <a:ext cx="1113" cy="426"/>
              <a:chOff x="2390" y="3585"/>
              <a:chExt cx="1113" cy="426"/>
            </a:xfrm>
          </p:grpSpPr>
          <p:sp>
            <p:nvSpPr>
              <p:cNvPr id="21528" name="Text Box 24"/>
              <p:cNvSpPr txBox="1">
                <a:spLocks noChangeArrowheads="1"/>
              </p:cNvSpPr>
              <p:nvPr/>
            </p:nvSpPr>
            <p:spPr bwMode="auto">
              <a:xfrm>
                <a:off x="2791" y="3723"/>
                <a:ext cx="712"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cathode</a:t>
                </a:r>
              </a:p>
            </p:txBody>
          </p:sp>
          <p:sp>
            <p:nvSpPr>
              <p:cNvPr id="21556" name="Line 52"/>
              <p:cNvSpPr>
                <a:spLocks noChangeShapeType="1"/>
              </p:cNvSpPr>
              <p:nvPr/>
            </p:nvSpPr>
            <p:spPr bwMode="auto">
              <a:xfrm flipH="1" flipV="1">
                <a:off x="2390" y="3585"/>
                <a:ext cx="455" cy="308"/>
              </a:xfrm>
              <a:prstGeom prst="line">
                <a:avLst/>
              </a:prstGeom>
              <a:noFill/>
              <a:ln w="12700">
                <a:solidFill>
                  <a:schemeClr val="tx2"/>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grpSp>
        <p:nvGrpSpPr>
          <p:cNvPr id="21570" name="Group 66"/>
          <p:cNvGrpSpPr>
            <a:grpSpLocks/>
          </p:cNvGrpSpPr>
          <p:nvPr/>
        </p:nvGrpSpPr>
        <p:grpSpPr bwMode="auto">
          <a:xfrm>
            <a:off x="1101725" y="5283200"/>
            <a:ext cx="2524125" cy="563563"/>
            <a:chOff x="694" y="3328"/>
            <a:chExt cx="1590" cy="355"/>
          </a:xfrm>
        </p:grpSpPr>
        <p:sp>
          <p:nvSpPr>
            <p:cNvPr id="21554" name="Text Box 50"/>
            <p:cNvSpPr txBox="1">
              <a:spLocks noChangeArrowheads="1"/>
            </p:cNvSpPr>
            <p:nvPr/>
          </p:nvSpPr>
          <p:spPr bwMode="auto">
            <a:xfrm>
              <a:off x="694" y="3395"/>
              <a:ext cx="1292"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KCl electrolyte</a:t>
              </a:r>
            </a:p>
          </p:txBody>
        </p:sp>
        <p:sp>
          <p:nvSpPr>
            <p:cNvPr id="21557" name="Line 53"/>
            <p:cNvSpPr>
              <a:spLocks noChangeShapeType="1"/>
            </p:cNvSpPr>
            <p:nvPr/>
          </p:nvSpPr>
          <p:spPr bwMode="auto">
            <a:xfrm flipV="1">
              <a:off x="1959" y="3328"/>
              <a:ext cx="325" cy="211"/>
            </a:xfrm>
            <a:prstGeom prst="line">
              <a:avLst/>
            </a:prstGeom>
            <a:noFill/>
            <a:ln w="12700">
              <a:solidFill>
                <a:schemeClr val="tx2"/>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sp>
        <p:nvSpPr>
          <p:cNvPr id="21559" name="Freeform 55"/>
          <p:cNvSpPr>
            <a:spLocks/>
          </p:cNvSpPr>
          <p:nvPr/>
        </p:nvSpPr>
        <p:spPr bwMode="auto">
          <a:xfrm>
            <a:off x="3289300" y="4940300"/>
            <a:ext cx="1066800" cy="387350"/>
          </a:xfrm>
          <a:custGeom>
            <a:avLst/>
            <a:gdLst>
              <a:gd name="T0" fmla="*/ 0 w 672"/>
              <a:gd name="T1" fmla="*/ 0 h 244"/>
              <a:gd name="T2" fmla="*/ 144 w 672"/>
              <a:gd name="T3" fmla="*/ 120 h 244"/>
              <a:gd name="T4" fmla="*/ 132 w 672"/>
              <a:gd name="T5" fmla="*/ 180 h 244"/>
              <a:gd name="T6" fmla="*/ 318 w 672"/>
              <a:gd name="T7" fmla="*/ 224 h 244"/>
              <a:gd name="T8" fmla="*/ 492 w 672"/>
              <a:gd name="T9" fmla="*/ 156 h 244"/>
              <a:gd name="T10" fmla="*/ 486 w 672"/>
              <a:gd name="T11" fmla="*/ 116 h 244"/>
              <a:gd name="T12" fmla="*/ 672 w 672"/>
              <a:gd name="T13" fmla="*/ 0 h 244"/>
            </a:gdLst>
            <a:ahLst/>
            <a:cxnLst>
              <a:cxn ang="0">
                <a:pos x="T0" y="T1"/>
              </a:cxn>
              <a:cxn ang="0">
                <a:pos x="T2" y="T3"/>
              </a:cxn>
              <a:cxn ang="0">
                <a:pos x="T4" y="T5"/>
              </a:cxn>
              <a:cxn ang="0">
                <a:pos x="T6" y="T7"/>
              </a:cxn>
              <a:cxn ang="0">
                <a:pos x="T8" y="T9"/>
              </a:cxn>
              <a:cxn ang="0">
                <a:pos x="T10" y="T11"/>
              </a:cxn>
              <a:cxn ang="0">
                <a:pos x="T12" y="T13"/>
              </a:cxn>
            </a:cxnLst>
            <a:rect l="0" t="0" r="r" b="b"/>
            <a:pathLst>
              <a:path w="672" h="244">
                <a:moveTo>
                  <a:pt x="0" y="0"/>
                </a:moveTo>
                <a:cubicBezTo>
                  <a:pt x="0" y="0"/>
                  <a:pt x="142" y="84"/>
                  <a:pt x="144" y="120"/>
                </a:cubicBezTo>
                <a:cubicBezTo>
                  <a:pt x="146" y="156"/>
                  <a:pt x="126" y="152"/>
                  <a:pt x="132" y="180"/>
                </a:cubicBezTo>
                <a:cubicBezTo>
                  <a:pt x="142" y="233"/>
                  <a:pt x="258" y="228"/>
                  <a:pt x="318" y="224"/>
                </a:cubicBezTo>
                <a:cubicBezTo>
                  <a:pt x="378" y="220"/>
                  <a:pt x="498" y="244"/>
                  <a:pt x="492" y="156"/>
                </a:cubicBezTo>
                <a:cubicBezTo>
                  <a:pt x="491" y="144"/>
                  <a:pt x="484" y="156"/>
                  <a:pt x="486" y="116"/>
                </a:cubicBezTo>
                <a:cubicBezTo>
                  <a:pt x="488" y="76"/>
                  <a:pt x="633" y="24"/>
                  <a:pt x="672" y="0"/>
                </a:cubicBezTo>
              </a:path>
            </a:pathLst>
          </a:custGeom>
          <a:noFill/>
          <a:ln w="12700" cap="flat" cmpd="sng">
            <a:solidFill>
              <a:schemeClr val="tx2"/>
            </a:solidFill>
            <a:prstDash val="solid"/>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nvGrpSpPr>
          <p:cNvPr id="21568" name="Group 64"/>
          <p:cNvGrpSpPr>
            <a:grpSpLocks/>
          </p:cNvGrpSpPr>
          <p:nvPr/>
        </p:nvGrpSpPr>
        <p:grpSpPr bwMode="auto">
          <a:xfrm>
            <a:off x="4257675" y="4759325"/>
            <a:ext cx="4238625" cy="457200"/>
            <a:chOff x="2682" y="2998"/>
            <a:chExt cx="2670" cy="288"/>
          </a:xfrm>
        </p:grpSpPr>
        <p:sp>
          <p:nvSpPr>
            <p:cNvPr id="21532" name="Text Box 28"/>
            <p:cNvSpPr txBox="1">
              <a:spLocks noChangeArrowheads="1"/>
            </p:cNvSpPr>
            <p:nvPr/>
          </p:nvSpPr>
          <p:spPr bwMode="auto">
            <a:xfrm>
              <a:off x="2925" y="2998"/>
              <a:ext cx="2427"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Oxygen permeable membrane</a:t>
              </a:r>
            </a:p>
          </p:txBody>
        </p:sp>
        <p:sp>
          <p:nvSpPr>
            <p:cNvPr id="21561" name="Line 57"/>
            <p:cNvSpPr>
              <a:spLocks noChangeShapeType="1"/>
            </p:cNvSpPr>
            <p:nvPr/>
          </p:nvSpPr>
          <p:spPr bwMode="auto">
            <a:xfrm flipH="1">
              <a:off x="2682" y="3146"/>
              <a:ext cx="228" cy="0"/>
            </a:xfrm>
            <a:prstGeom prst="line">
              <a:avLst/>
            </a:prstGeom>
            <a:noFill/>
            <a:ln w="12700">
              <a:solidFill>
                <a:schemeClr val="tx1"/>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grpSp>
      <p:grpSp>
        <p:nvGrpSpPr>
          <p:cNvPr id="21569" name="Group 65"/>
          <p:cNvGrpSpPr>
            <a:grpSpLocks/>
          </p:cNvGrpSpPr>
          <p:nvPr/>
        </p:nvGrpSpPr>
        <p:grpSpPr bwMode="auto">
          <a:xfrm>
            <a:off x="4137025" y="5159375"/>
            <a:ext cx="1317625" cy="492125"/>
            <a:chOff x="2606" y="3250"/>
            <a:chExt cx="830" cy="310"/>
          </a:xfrm>
        </p:grpSpPr>
        <p:sp>
          <p:nvSpPr>
            <p:cNvPr id="21563" name="Text Box 59"/>
            <p:cNvSpPr txBox="1">
              <a:spLocks noChangeArrowheads="1"/>
            </p:cNvSpPr>
            <p:nvPr/>
          </p:nvSpPr>
          <p:spPr bwMode="auto">
            <a:xfrm>
              <a:off x="2808" y="3272"/>
              <a:ext cx="62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O’ring</a:t>
              </a:r>
            </a:p>
          </p:txBody>
        </p:sp>
        <p:sp>
          <p:nvSpPr>
            <p:cNvPr id="21564" name="Line 60"/>
            <p:cNvSpPr>
              <a:spLocks noChangeShapeType="1"/>
            </p:cNvSpPr>
            <p:nvPr/>
          </p:nvSpPr>
          <p:spPr bwMode="auto">
            <a:xfrm flipH="1" flipV="1">
              <a:off x="2606" y="3250"/>
              <a:ext cx="256" cy="156"/>
            </a:xfrm>
            <a:prstGeom prst="line">
              <a:avLst/>
            </a:prstGeom>
            <a:noFill/>
            <a:ln w="12700">
              <a:solidFill>
                <a:schemeClr val="tx1"/>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pSp>
      <p:grpSp>
        <p:nvGrpSpPr>
          <p:cNvPr id="21574" name="Group 70"/>
          <p:cNvGrpSpPr>
            <a:grpSpLocks/>
          </p:cNvGrpSpPr>
          <p:nvPr/>
        </p:nvGrpSpPr>
        <p:grpSpPr bwMode="auto">
          <a:xfrm>
            <a:off x="352425" y="2824163"/>
            <a:ext cx="8216900" cy="1552575"/>
            <a:chOff x="222" y="1779"/>
            <a:chExt cx="5176" cy="978"/>
          </a:xfrm>
        </p:grpSpPr>
        <p:sp>
          <p:nvSpPr>
            <p:cNvPr id="21565" name="Rectangle 61"/>
            <p:cNvSpPr>
              <a:spLocks noChangeArrowheads="1"/>
            </p:cNvSpPr>
            <p:nvPr/>
          </p:nvSpPr>
          <p:spPr bwMode="auto">
            <a:xfrm>
              <a:off x="222" y="1799"/>
              <a:ext cx="1803" cy="74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t>330 nanoamps typical at 37°C and 1 atmosphere in air.</a:t>
              </a:r>
            </a:p>
          </p:txBody>
        </p:sp>
        <p:sp>
          <p:nvSpPr>
            <p:cNvPr id="21566" name="Rectangle 62"/>
            <p:cNvSpPr>
              <a:spLocks noChangeArrowheads="1"/>
            </p:cNvSpPr>
            <p:nvPr/>
          </p:nvSpPr>
          <p:spPr bwMode="auto">
            <a:xfrm>
              <a:off x="3058" y="1779"/>
              <a:ext cx="2340" cy="97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t>Oxygen consumption: less than 10</a:t>
              </a:r>
              <a:r>
                <a:rPr lang="en-US" altLang="en-US" sz="2400" baseline="30000"/>
                <a:t>-7</a:t>
              </a:r>
              <a:r>
                <a:rPr lang="en-US" altLang="en-US" sz="2400"/>
                <a:t> grams of oxygen per hour (less than 0.1 µL of oxygen per hour) in air.</a:t>
              </a:r>
            </a:p>
          </p:txBody>
        </p:sp>
      </p:grpSp>
      <p:sp>
        <p:nvSpPr>
          <p:cNvPr id="21567" name="Text Box 63"/>
          <p:cNvSpPr txBox="1">
            <a:spLocks noChangeArrowheads="1"/>
          </p:cNvSpPr>
          <p:nvPr/>
        </p:nvSpPr>
        <p:spPr bwMode="auto">
          <a:xfrm>
            <a:off x="877888" y="6338888"/>
            <a:ext cx="3960812" cy="5191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accent4"/>
                </a:solidFill>
              </a:rPr>
              <a:t>What controls the current?</a:t>
            </a:r>
          </a:p>
        </p:txBody>
      </p:sp>
      <p:sp>
        <p:nvSpPr>
          <p:cNvPr id="21575" name="Oval 71"/>
          <p:cNvSpPr>
            <a:spLocks noChangeArrowheads="1"/>
          </p:cNvSpPr>
          <p:nvPr/>
        </p:nvSpPr>
        <p:spPr bwMode="auto">
          <a:xfrm>
            <a:off x="7329488" y="5805488"/>
            <a:ext cx="401637" cy="665162"/>
          </a:xfrm>
          <a:prstGeom prst="ellipse">
            <a:avLst/>
          </a:prstGeom>
          <a:noFill/>
          <a:ln w="38100">
            <a:solidFill>
              <a:schemeClr val="accent4"/>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1576" name="Text Box 72"/>
          <p:cNvSpPr txBox="1">
            <a:spLocks noChangeArrowheads="1"/>
          </p:cNvSpPr>
          <p:nvPr/>
        </p:nvSpPr>
        <p:spPr bwMode="auto">
          <a:xfrm>
            <a:off x="328613" y="1733550"/>
            <a:ext cx="3603625"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dirty="0">
                <a:solidFill>
                  <a:schemeClr val="accent4"/>
                </a:solidFill>
              </a:rPr>
              <a:t>Signal Conditioning circuit turns A into a voltage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5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56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56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157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1573"/>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153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157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55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567"/>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21574"/>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5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52" grpId="0"/>
      <p:bldP spid="21553" grpId="0"/>
      <p:bldP spid="21567" grpId="0"/>
      <p:bldP spid="2157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ltLang="en-US"/>
              <a:t>Data Hints</a:t>
            </a:r>
          </a:p>
        </p:txBody>
      </p:sp>
      <p:sp>
        <p:nvSpPr>
          <p:cNvPr id="68611" name="Rectangle 3"/>
          <p:cNvSpPr>
            <a:spLocks noGrp="1" noChangeArrowheads="1"/>
          </p:cNvSpPr>
          <p:nvPr>
            <p:ph idx="1"/>
          </p:nvPr>
        </p:nvSpPr>
        <p:spPr/>
        <p:txBody>
          <a:bodyPr/>
          <a:lstStyle/>
          <a:p>
            <a:pPr>
              <a:lnSpc>
                <a:spcPct val="90000"/>
              </a:lnSpc>
            </a:pPr>
            <a:r>
              <a:rPr lang="en-US" altLang="en-US" sz="2400" dirty="0"/>
              <a:t>What does our model describe? </a:t>
            </a:r>
          </a:p>
          <a:p>
            <a:pPr lvl="1">
              <a:lnSpc>
                <a:spcPct val="90000"/>
              </a:lnSpc>
            </a:pPr>
            <a:r>
              <a:rPr lang="en-US" altLang="en-US" sz="2000" dirty="0"/>
              <a:t>Reaeration! </a:t>
            </a:r>
          </a:p>
          <a:p>
            <a:pPr lvl="1">
              <a:lnSpc>
                <a:spcPct val="90000"/>
              </a:lnSpc>
            </a:pPr>
            <a:r>
              <a:rPr lang="en-US" altLang="en-US" sz="2000" dirty="0"/>
              <a:t>Therefore need to find sections of data containing reaeration! </a:t>
            </a:r>
          </a:p>
          <a:p>
            <a:pPr lvl="1">
              <a:lnSpc>
                <a:spcPct val="90000"/>
              </a:lnSpc>
            </a:pPr>
            <a:r>
              <a:rPr lang="en-US" altLang="en-US" sz="2000" dirty="0"/>
              <a:t>Discard the rest</a:t>
            </a:r>
          </a:p>
          <a:p>
            <a:pPr>
              <a:lnSpc>
                <a:spcPct val="90000"/>
              </a:lnSpc>
            </a:pPr>
            <a:r>
              <a:rPr lang="en-US" altLang="en-US" sz="2400" dirty="0"/>
              <a:t>Look for any errors in the </a:t>
            </a:r>
            <a:r>
              <a:rPr lang="en-US" altLang="en-US" sz="2400" dirty="0" smtClean="0"/>
              <a:t>data</a:t>
            </a:r>
            <a:endParaRPr lang="en-US" altLang="en-US" sz="2400" dirty="0"/>
          </a:p>
          <a:p>
            <a:pPr>
              <a:lnSpc>
                <a:spcPct val="90000"/>
              </a:lnSpc>
            </a:pPr>
            <a:r>
              <a:rPr lang="en-US" altLang="en-US" sz="2400" dirty="0" smtClean="0"/>
              <a:t>How </a:t>
            </a:r>
            <a:r>
              <a:rPr lang="en-US" altLang="en-US" sz="2400" dirty="0"/>
              <a:t>might you modify the experimental protocol to collect a better set of </a:t>
            </a:r>
            <a:r>
              <a:rPr lang="en-US" altLang="en-US" sz="2400" dirty="0" smtClean="0"/>
              <a:t>data?</a:t>
            </a:r>
            <a:endParaRPr lang="en-US" altLang="en-US" sz="2400" dirty="0"/>
          </a:p>
        </p:txBody>
      </p:sp>
      <p:pic>
        <p:nvPicPr>
          <p:cNvPr id="4" name="Picture 3"/>
          <p:cNvPicPr/>
          <p:nvPr/>
        </p:nvPicPr>
        <p:blipFill rotWithShape="1">
          <a:blip r:embed="rId3" cstate="print"/>
          <a:srcRect l="3452" t="48481" r="19756" b="18660"/>
          <a:stretch/>
        </p:blipFill>
        <p:spPr bwMode="auto">
          <a:xfrm>
            <a:off x="888217" y="4165600"/>
            <a:ext cx="7367566" cy="2485291"/>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86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861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861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6861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686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dirty="0" smtClean="0"/>
              <a:t>An empirical model for the oxygen transfer coefficient?</a:t>
            </a:r>
            <a:endParaRPr lang="en-US" altLang="en-US" dirty="0"/>
          </a:p>
        </p:txBody>
      </p:sp>
      <p:sp>
        <p:nvSpPr>
          <p:cNvPr id="47107" name="Rectangle 3"/>
          <p:cNvSpPr>
            <a:spLocks noGrp="1" noChangeArrowheads="1"/>
          </p:cNvSpPr>
          <p:nvPr>
            <p:ph type="body" sz="half" idx="1"/>
          </p:nvPr>
        </p:nvSpPr>
        <p:spPr>
          <a:xfrm>
            <a:off x="415925" y="1598246"/>
            <a:ext cx="4406167" cy="4683125"/>
          </a:xfrm>
        </p:spPr>
        <p:txBody>
          <a:bodyPr/>
          <a:lstStyle/>
          <a:p>
            <a:r>
              <a:rPr lang="en-US" altLang="en-US" sz="2400" dirty="0" smtClean="0"/>
              <a:t>Why are there diminishing returns at high flow rates?</a:t>
            </a:r>
          </a:p>
          <a:p>
            <a:r>
              <a:rPr lang="en-US" altLang="en-US" sz="2400" dirty="0" smtClean="0"/>
              <a:t>What will happen as the flow rate continues to increase?</a:t>
            </a:r>
          </a:p>
          <a:p>
            <a:r>
              <a:rPr lang="en-US" altLang="en-US" sz="2400" dirty="0" smtClean="0"/>
              <a:t>How would you draw a curve through the data?</a:t>
            </a:r>
          </a:p>
          <a:p>
            <a:r>
              <a:rPr lang="en-US" altLang="en-US" sz="2400" dirty="0" smtClean="0"/>
              <a:t>What type of function might produce this behavior? </a:t>
            </a:r>
          </a:p>
          <a:p>
            <a:r>
              <a:rPr lang="en-US" altLang="en-US" sz="2400" dirty="0" smtClean="0"/>
              <a:t>What is the transfer coefficient when the air flow rate is zero?</a:t>
            </a:r>
          </a:p>
          <a:p>
            <a:endParaRPr lang="en-US" altLang="en-US" sz="2400" dirty="0"/>
          </a:p>
        </p:txBody>
      </p:sp>
      <p:graphicFrame>
        <p:nvGraphicFramePr>
          <p:cNvPr id="47117" name="Object 13"/>
          <p:cNvGraphicFramePr>
            <a:graphicFrameLocks noGrp="1" noChangeAspect="1"/>
          </p:cNvGraphicFramePr>
          <p:nvPr>
            <p:ph sz="quarter" idx="2"/>
          </p:nvPr>
        </p:nvGraphicFramePr>
        <p:xfrm>
          <a:off x="6172200" y="2736850"/>
          <a:ext cx="762000" cy="469900"/>
        </p:xfrm>
        <a:graphic>
          <a:graphicData uri="http://schemas.openxmlformats.org/presentationml/2006/ole">
            <mc:AlternateContent xmlns:mc="http://schemas.openxmlformats.org/markup-compatibility/2006">
              <mc:Choice xmlns:v="urn:schemas-microsoft-com:vml" Requires="v">
                <p:oleObj spid="_x0000_s47189" name="Equation" r:id="rId4" imgW="761760" imgH="469800" progId="Equation.DSMT4">
                  <p:embed/>
                </p:oleObj>
              </mc:Choice>
              <mc:Fallback>
                <p:oleObj name="Equation" r:id="rId4" imgW="761760" imgH="469800" progId="Equation.DSMT4">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2736850"/>
                        <a:ext cx="762000" cy="469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cap="flat" cmpd="sng">
                            <a:solidFill>
                              <a:schemeClr val="tx1"/>
                            </a:solidFill>
                            <a:prstDash val="solid"/>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Object 10"/>
          <p:cNvGraphicFramePr>
            <a:graphicFrameLocks noGrp="1" noChangeAspect="1"/>
          </p:cNvGraphicFramePr>
          <p:nvPr>
            <p:ph sz="quarter" idx="3"/>
          </p:nvPr>
        </p:nvGraphicFramePr>
        <p:xfrm>
          <a:off x="5303838" y="2293938"/>
          <a:ext cx="3302000" cy="18796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7108" name="Object 4"/>
          <p:cNvGraphicFramePr>
            <a:graphicFrameLocks noChangeAspect="1"/>
          </p:cNvGraphicFramePr>
          <p:nvPr/>
        </p:nvGraphicFramePr>
        <p:xfrm>
          <a:off x="5334000" y="4360863"/>
          <a:ext cx="2019300" cy="977900"/>
        </p:xfrm>
        <a:graphic>
          <a:graphicData uri="http://schemas.openxmlformats.org/presentationml/2006/ole">
            <mc:AlternateContent xmlns:mc="http://schemas.openxmlformats.org/markup-compatibility/2006">
              <mc:Choice xmlns:v="urn:schemas-microsoft-com:vml" Requires="v">
                <p:oleObj spid="_x0000_s47190" name="Equation" r:id="rId7" imgW="2019240" imgH="977760" progId="Equation.DSMT4">
                  <p:embed/>
                </p:oleObj>
              </mc:Choice>
              <mc:Fallback>
                <p:oleObj name="Equation" r:id="rId7" imgW="2019240" imgH="97776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34000" y="4360863"/>
                        <a:ext cx="2019300"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19" name="Object 15"/>
          <p:cNvGraphicFramePr>
            <a:graphicFrameLocks noChangeAspect="1"/>
          </p:cNvGraphicFramePr>
          <p:nvPr/>
        </p:nvGraphicFramePr>
        <p:xfrm>
          <a:off x="5356225" y="5480050"/>
          <a:ext cx="2870200" cy="1003300"/>
        </p:xfrm>
        <a:graphic>
          <a:graphicData uri="http://schemas.openxmlformats.org/presentationml/2006/ole">
            <mc:AlternateContent xmlns:mc="http://schemas.openxmlformats.org/markup-compatibility/2006">
              <mc:Choice xmlns:v="urn:schemas-microsoft-com:vml" Requires="v">
                <p:oleObj spid="_x0000_s47191" name="Equation" r:id="rId9" imgW="2869920" imgH="1002960" progId="Equation.DSMT4">
                  <p:embed/>
                </p:oleObj>
              </mc:Choice>
              <mc:Fallback>
                <p:oleObj name="Equation" r:id="rId9" imgW="2869920" imgH="1002960"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56225" y="5480050"/>
                        <a:ext cx="2870200" cy="1003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chart seriesIdx="0" categoryIdx="-4" bldStep="series"/>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chart seriesIdx="1" categoryIdx="-4" bldStep="series"/>
                                            </p:graphic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710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7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Chart bld="series" animBg="0"/>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71938" y="148500"/>
            <a:ext cx="8800124" cy="685800"/>
          </a:xfrm>
        </p:spPr>
        <p:txBody>
          <a:bodyPr/>
          <a:lstStyle/>
          <a:p>
            <a:r>
              <a:rPr lang="en-US" altLang="en-US" dirty="0"/>
              <a:t>Dissolved Oxygen Probe: Theory</a:t>
            </a:r>
          </a:p>
        </p:txBody>
      </p:sp>
      <p:sp>
        <p:nvSpPr>
          <p:cNvPr id="18435" name="Rectangle 3"/>
          <p:cNvSpPr>
            <a:spLocks noGrp="1" noChangeArrowheads="1"/>
          </p:cNvSpPr>
          <p:nvPr>
            <p:ph idx="1"/>
          </p:nvPr>
        </p:nvSpPr>
        <p:spPr>
          <a:xfrm>
            <a:off x="685800" y="1828800"/>
            <a:ext cx="7772400" cy="4114800"/>
          </a:xfrm>
        </p:spPr>
        <p:txBody>
          <a:bodyPr/>
          <a:lstStyle/>
          <a:p>
            <a:pPr>
              <a:lnSpc>
                <a:spcPct val="90000"/>
              </a:lnSpc>
            </a:pPr>
            <a:r>
              <a:rPr lang="en-US" altLang="en-US" sz="2800" dirty="0"/>
              <a:t>Applied 0.8 V reduces O</a:t>
            </a:r>
            <a:r>
              <a:rPr lang="en-US" altLang="en-US" sz="2800" baseline="-30000" dirty="0"/>
              <a:t>2</a:t>
            </a:r>
            <a:r>
              <a:rPr lang="en-US" altLang="en-US" sz="2800" dirty="0"/>
              <a:t> to H</a:t>
            </a:r>
            <a:r>
              <a:rPr lang="en-US" altLang="en-US" sz="2800" baseline="-30000" dirty="0"/>
              <a:t>2</a:t>
            </a:r>
            <a:r>
              <a:rPr lang="en-US" altLang="en-US" sz="2800" dirty="0"/>
              <a:t>O at the cathode and keeps the O</a:t>
            </a:r>
            <a:r>
              <a:rPr lang="en-US" altLang="en-US" sz="2800" baseline="-25000" dirty="0"/>
              <a:t>2</a:t>
            </a:r>
            <a:r>
              <a:rPr lang="en-US" altLang="en-US" sz="2800" dirty="0"/>
              <a:t> concentration very low</a:t>
            </a:r>
          </a:p>
          <a:p>
            <a:pPr>
              <a:lnSpc>
                <a:spcPct val="90000"/>
              </a:lnSpc>
            </a:pPr>
            <a:r>
              <a:rPr lang="en-US" altLang="en-US" sz="2800" dirty="0"/>
              <a:t>The cell is separated from solution by a gas permeable membrane that allows O</a:t>
            </a:r>
            <a:r>
              <a:rPr lang="en-US" altLang="en-US" sz="2800" baseline="-30000" dirty="0"/>
              <a:t>2</a:t>
            </a:r>
            <a:r>
              <a:rPr lang="en-US" altLang="en-US" sz="2800" dirty="0"/>
              <a:t> to pass through</a:t>
            </a:r>
          </a:p>
          <a:p>
            <a:pPr>
              <a:lnSpc>
                <a:spcPct val="90000"/>
              </a:lnSpc>
            </a:pPr>
            <a:r>
              <a:rPr lang="en-US" altLang="en-US" sz="2800" dirty="0"/>
              <a:t>The rate at which oxygen diffuses through the gas permeable membrane is proportional to the difference in oxygen concentration across the membrane (proportional to the oxygen concentration in the solution)</a:t>
            </a:r>
          </a:p>
          <a:p>
            <a:pPr>
              <a:lnSpc>
                <a:spcPct val="90000"/>
              </a:lnSpc>
            </a:pPr>
            <a:r>
              <a:rPr lang="en-US" altLang="en-US" sz="2800" dirty="0"/>
              <a:t>Oxygen reduction produces a current that is measured by the meter</a:t>
            </a:r>
          </a:p>
        </p:txBody>
      </p:sp>
      <p:graphicFrame>
        <p:nvGraphicFramePr>
          <p:cNvPr id="18437" name="Object 5"/>
          <p:cNvGraphicFramePr>
            <a:graphicFrameLocks noChangeAspect="1"/>
          </p:cNvGraphicFramePr>
          <p:nvPr>
            <p:extLst>
              <p:ext uri="{D42A27DB-BD31-4B8C-83A1-F6EECF244321}">
                <p14:modId xmlns:p14="http://schemas.microsoft.com/office/powerpoint/2010/main" val="380280961"/>
              </p:ext>
            </p:extLst>
          </p:nvPr>
        </p:nvGraphicFramePr>
        <p:xfrm>
          <a:off x="2825750" y="942250"/>
          <a:ext cx="3073400" cy="419100"/>
        </p:xfrm>
        <a:graphic>
          <a:graphicData uri="http://schemas.openxmlformats.org/presentationml/2006/ole">
            <mc:AlternateContent xmlns:mc="http://schemas.openxmlformats.org/markup-compatibility/2006">
              <mc:Choice xmlns:v="urn:schemas-microsoft-com:vml" Requires="v">
                <p:oleObj spid="_x0000_s18483" name="Equation" r:id="rId4" imgW="3073320" imgH="419040" progId="Equation.DSMT4">
                  <p:embed/>
                </p:oleObj>
              </mc:Choice>
              <mc:Fallback>
                <p:oleObj name="Equation" r:id="rId4" imgW="3073320" imgH="419040" progId="Equation.DSMT4">
                  <p:embed/>
                  <p:pic>
                    <p:nvPicPr>
                      <p:cNvPr id="0" name="Object 5"/>
                      <p:cNvPicPr>
                        <a:picLocks noChangeAspect="1" noChangeArrowheads="1"/>
                      </p:cNvPicPr>
                      <p:nvPr/>
                    </p:nvPicPr>
                    <p:blipFill>
                      <a:blip r:embed="rId5"/>
                      <a:srcRect/>
                      <a:stretch>
                        <a:fillRect/>
                      </a:stretch>
                    </p:blipFill>
                    <p:spPr bwMode="auto">
                      <a:xfrm>
                        <a:off x="2825750" y="942250"/>
                        <a:ext cx="3073400" cy="41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9" name="Object 7">
            <a:hlinkClick r:id="" action="ppaction://ole?verb=0"/>
          </p:cNvPr>
          <p:cNvGraphicFramePr>
            <a:graphicFrameLocks/>
          </p:cNvGraphicFramePr>
          <p:nvPr>
            <p:extLst>
              <p:ext uri="{D42A27DB-BD31-4B8C-83A1-F6EECF244321}">
                <p14:modId xmlns:p14="http://schemas.microsoft.com/office/powerpoint/2010/main" val="40740670"/>
              </p:ext>
            </p:extLst>
          </p:nvPr>
        </p:nvGraphicFramePr>
        <p:xfrm>
          <a:off x="7113588" y="5081588"/>
          <a:ext cx="1684337" cy="706437"/>
        </p:xfrm>
        <a:graphic>
          <a:graphicData uri="http://schemas.openxmlformats.org/presentationml/2006/ole">
            <mc:AlternateContent xmlns:mc="http://schemas.openxmlformats.org/markup-compatibility/2006">
              <mc:Choice xmlns:v="urn:schemas-microsoft-com:vml" Requires="v">
                <p:oleObj spid="_x0000_s18484" name="Equation" r:id="rId6" imgW="1701720" imgH="723600" progId="Equation.DSMT4">
                  <p:embed/>
                </p:oleObj>
              </mc:Choice>
              <mc:Fallback>
                <p:oleObj name="Equation" r:id="rId6" imgW="1701720" imgH="723600" progId="Equation.DSMT4">
                  <p:embed/>
                  <p:pic>
                    <p:nvPicPr>
                      <p:cNvPr id="0" name="Object 7"/>
                      <p:cNvPicPr>
                        <a:picLocks noChangeArrowheads="1"/>
                      </p:cNvPicPr>
                      <p:nvPr/>
                    </p:nvPicPr>
                    <p:blipFill>
                      <a:blip r:embed="rId7"/>
                      <a:srcRect/>
                      <a:stretch>
                        <a:fillRect/>
                      </a:stretch>
                    </p:blipFill>
                    <p:spPr bwMode="auto">
                      <a:xfrm>
                        <a:off x="7113588" y="5081588"/>
                        <a:ext cx="1684337" cy="70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0" name="Oval 8"/>
          <p:cNvSpPr>
            <a:spLocks noChangeArrowheads="1"/>
          </p:cNvSpPr>
          <p:nvPr/>
        </p:nvSpPr>
        <p:spPr bwMode="auto">
          <a:xfrm>
            <a:off x="2638425" y="875575"/>
            <a:ext cx="731838" cy="496888"/>
          </a:xfrm>
          <a:prstGeom prst="ellipse">
            <a:avLst/>
          </a:prstGeom>
          <a:noFill/>
          <a:ln w="28575">
            <a:solidFill>
              <a:schemeClr val="accent4"/>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8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a:xfrm>
            <a:off x="457200" y="228600"/>
            <a:ext cx="6899275" cy="1143000"/>
          </a:xfrm>
        </p:spPr>
        <p:txBody>
          <a:bodyPr/>
          <a:lstStyle/>
          <a:p>
            <a:r>
              <a:rPr lang="en-US" altLang="en-US" dirty="0" smtClean="0"/>
              <a:t>Dissolved Oxygen Probe: Calibration</a:t>
            </a:r>
            <a:endParaRPr lang="en-US" altLang="en-US" dirty="0"/>
          </a:p>
        </p:txBody>
      </p:sp>
      <p:sp>
        <p:nvSpPr>
          <p:cNvPr id="1027" name="Rectangle 3"/>
          <p:cNvSpPr>
            <a:spLocks noGrp="1" noChangeArrowheads="1"/>
          </p:cNvSpPr>
          <p:nvPr>
            <p:ph idx="1"/>
          </p:nvPr>
        </p:nvSpPr>
        <p:spPr/>
        <p:txBody>
          <a:bodyPr/>
          <a:lstStyle/>
          <a:p>
            <a:r>
              <a:rPr lang="en-US" altLang="en-US" dirty="0" smtClean="0"/>
              <a:t>Two point (linear) calibration</a:t>
            </a:r>
          </a:p>
          <a:p>
            <a:pPr lvl="1"/>
            <a:r>
              <a:rPr lang="en-US" altLang="en-US" dirty="0" smtClean="0"/>
              <a:t>Saturation concentration</a:t>
            </a:r>
          </a:p>
          <a:p>
            <a:pPr lvl="2"/>
            <a:r>
              <a:rPr lang="en-US" altLang="en-US" dirty="0" smtClean="0"/>
              <a:t>Temperature dependence</a:t>
            </a:r>
          </a:p>
          <a:p>
            <a:pPr lvl="2"/>
            <a:r>
              <a:rPr lang="en-US" altLang="en-US" dirty="0" smtClean="0"/>
              <a:t>Atmospheric pressure dependence</a:t>
            </a:r>
          </a:p>
          <a:p>
            <a:pPr lvl="1"/>
            <a:r>
              <a:rPr lang="en-US" altLang="en-US" dirty="0" smtClean="0"/>
              <a:t>Zero oxygen</a:t>
            </a:r>
          </a:p>
        </p:txBody>
      </p:sp>
      <p:sp>
        <p:nvSpPr>
          <p:cNvPr id="1033" name="Rectangle 9"/>
          <p:cNvSpPr>
            <a:spLocks noChangeArrowheads="1"/>
          </p:cNvSpPr>
          <p:nvPr/>
        </p:nvSpPr>
        <p:spPr bwMode="auto">
          <a:xfrm>
            <a:off x="3233738" y="2400300"/>
            <a:ext cx="9144000" cy="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aphicFrame>
        <p:nvGraphicFramePr>
          <p:cNvPr id="2" name="Object 71"/>
          <p:cNvGraphicFramePr>
            <a:graphicFrameLocks noChangeAspect="1"/>
          </p:cNvGraphicFramePr>
          <p:nvPr>
            <p:extLst>
              <p:ext uri="{D42A27DB-BD31-4B8C-83A1-F6EECF244321}">
                <p14:modId xmlns:p14="http://schemas.microsoft.com/office/powerpoint/2010/main" val="1674993638"/>
              </p:ext>
            </p:extLst>
          </p:nvPr>
        </p:nvGraphicFramePr>
        <p:xfrm>
          <a:off x="7531100" y="192089"/>
          <a:ext cx="1404937" cy="106045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96" name="Object 72"/>
          <p:cNvGraphicFramePr>
            <a:graphicFrameLocks noChangeAspect="1"/>
          </p:cNvGraphicFramePr>
          <p:nvPr>
            <p:extLst>
              <p:ext uri="{D42A27DB-BD31-4B8C-83A1-F6EECF244321}">
                <p14:modId xmlns:p14="http://schemas.microsoft.com/office/powerpoint/2010/main" val="2990954641"/>
              </p:ext>
            </p:extLst>
          </p:nvPr>
        </p:nvGraphicFramePr>
        <p:xfrm>
          <a:off x="6645275" y="2252663"/>
          <a:ext cx="2290762" cy="609600"/>
        </p:xfrm>
        <a:graphic>
          <a:graphicData uri="http://schemas.openxmlformats.org/presentationml/2006/ole">
            <mc:AlternateContent xmlns:mc="http://schemas.openxmlformats.org/markup-compatibility/2006">
              <mc:Choice xmlns:v="urn:schemas-microsoft-com:vml" Requires="v">
                <p:oleObj spid="_x0000_s1182" name="Equation" r:id="rId5" imgW="2286000" imgH="609480" progId="Equation.DSMT4">
                  <p:embed/>
                </p:oleObj>
              </mc:Choice>
              <mc:Fallback>
                <p:oleObj name="Equation" r:id="rId5" imgW="2286000" imgH="609480" progId="Equation.DSMT4">
                  <p:embed/>
                  <p:pic>
                    <p:nvPicPr>
                      <p:cNvPr id="0" name="Object 72"/>
                      <p:cNvPicPr>
                        <a:picLocks noChangeAspect="1" noChangeArrowheads="1"/>
                      </p:cNvPicPr>
                      <p:nvPr/>
                    </p:nvPicPr>
                    <p:blipFill>
                      <a:blip r:embed="rId6"/>
                      <a:srcRect/>
                      <a:stretch>
                        <a:fillRect/>
                      </a:stretch>
                    </p:blipFill>
                    <p:spPr bwMode="auto">
                      <a:xfrm>
                        <a:off x="6645275" y="2252663"/>
                        <a:ext cx="2290762"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01" name="Group 77"/>
          <p:cNvGrpSpPr>
            <a:grpSpLocks/>
          </p:cNvGrpSpPr>
          <p:nvPr/>
        </p:nvGrpSpPr>
        <p:grpSpPr bwMode="auto">
          <a:xfrm>
            <a:off x="7548562" y="2847975"/>
            <a:ext cx="715963" cy="519113"/>
            <a:chOff x="4620" y="2014"/>
            <a:chExt cx="451" cy="327"/>
          </a:xfrm>
        </p:grpSpPr>
        <p:sp>
          <p:nvSpPr>
            <p:cNvPr id="1098" name="Text Box 74"/>
            <p:cNvSpPr txBox="1">
              <a:spLocks noChangeArrowheads="1"/>
            </p:cNvSpPr>
            <p:nvPr/>
          </p:nvSpPr>
          <p:spPr bwMode="auto">
            <a:xfrm>
              <a:off x="4620" y="2014"/>
              <a:ext cx="451"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accent4"/>
                  </a:solidFill>
                </a:rPr>
                <a:t>atm</a:t>
              </a:r>
            </a:p>
          </p:txBody>
        </p:sp>
        <p:sp>
          <p:nvSpPr>
            <p:cNvPr id="1099" name="Line 75"/>
            <p:cNvSpPr>
              <a:spLocks noChangeShapeType="1"/>
            </p:cNvSpPr>
            <p:nvPr/>
          </p:nvSpPr>
          <p:spPr bwMode="auto">
            <a:xfrm flipH="1" flipV="1">
              <a:off x="4634" y="2033"/>
              <a:ext cx="70" cy="105"/>
            </a:xfrm>
            <a:prstGeom prst="line">
              <a:avLst/>
            </a:prstGeom>
            <a:noFill/>
            <a:ln w="12700">
              <a:solidFill>
                <a:schemeClr val="accent4"/>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solidFill>
                  <a:schemeClr val="accent4"/>
                </a:solidFill>
              </a:endParaRPr>
            </a:p>
          </p:txBody>
        </p:sp>
      </p:grpSp>
      <p:grpSp>
        <p:nvGrpSpPr>
          <p:cNvPr id="1102" name="Group 78"/>
          <p:cNvGrpSpPr>
            <a:grpSpLocks/>
          </p:cNvGrpSpPr>
          <p:nvPr/>
        </p:nvGrpSpPr>
        <p:grpSpPr bwMode="auto">
          <a:xfrm>
            <a:off x="8172450" y="2643188"/>
            <a:ext cx="441325" cy="519112"/>
            <a:chOff x="4620" y="2014"/>
            <a:chExt cx="278" cy="327"/>
          </a:xfrm>
        </p:grpSpPr>
        <p:sp>
          <p:nvSpPr>
            <p:cNvPr id="1103" name="Text Box 79"/>
            <p:cNvSpPr txBox="1">
              <a:spLocks noChangeArrowheads="1"/>
            </p:cNvSpPr>
            <p:nvPr/>
          </p:nvSpPr>
          <p:spPr bwMode="auto">
            <a:xfrm>
              <a:off x="4620" y="2014"/>
              <a:ext cx="278"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a:solidFill>
                    <a:schemeClr val="accent4"/>
                  </a:solidFill>
                </a:rPr>
                <a:t>K</a:t>
              </a:r>
            </a:p>
          </p:txBody>
        </p:sp>
        <p:sp>
          <p:nvSpPr>
            <p:cNvPr id="1104" name="Line 80"/>
            <p:cNvSpPr>
              <a:spLocks noChangeShapeType="1"/>
            </p:cNvSpPr>
            <p:nvPr/>
          </p:nvSpPr>
          <p:spPr bwMode="auto">
            <a:xfrm flipH="1" flipV="1">
              <a:off x="4634" y="2033"/>
              <a:ext cx="70" cy="105"/>
            </a:xfrm>
            <a:prstGeom prst="line">
              <a:avLst/>
            </a:prstGeom>
            <a:noFill/>
            <a:ln w="12700">
              <a:solidFill>
                <a:schemeClr val="accent4"/>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solidFill>
                  <a:schemeClr val="accent4"/>
                </a:solidFill>
              </a:endParaRPr>
            </a:p>
          </p:txBody>
        </p:sp>
      </p:grpSp>
      <p:grpSp>
        <p:nvGrpSpPr>
          <p:cNvPr id="1108" name="Group 84"/>
          <p:cNvGrpSpPr>
            <a:grpSpLocks/>
          </p:cNvGrpSpPr>
          <p:nvPr/>
        </p:nvGrpSpPr>
        <p:grpSpPr bwMode="auto">
          <a:xfrm>
            <a:off x="6453187" y="2767013"/>
            <a:ext cx="954088" cy="519112"/>
            <a:chOff x="3930" y="1963"/>
            <a:chExt cx="601" cy="327"/>
          </a:xfrm>
        </p:grpSpPr>
        <p:sp>
          <p:nvSpPr>
            <p:cNvPr id="1106" name="Text Box 82"/>
            <p:cNvSpPr txBox="1">
              <a:spLocks noChangeArrowheads="1"/>
            </p:cNvSpPr>
            <p:nvPr/>
          </p:nvSpPr>
          <p:spPr bwMode="auto">
            <a:xfrm>
              <a:off x="3930" y="1963"/>
              <a:ext cx="601" cy="3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solidFill>
                    <a:schemeClr val="accent4"/>
                  </a:solidFill>
                </a:rPr>
                <a:t>mg/L</a:t>
              </a:r>
            </a:p>
          </p:txBody>
        </p:sp>
        <p:sp>
          <p:nvSpPr>
            <p:cNvPr id="1107" name="Line 83"/>
            <p:cNvSpPr>
              <a:spLocks noChangeShapeType="1"/>
            </p:cNvSpPr>
            <p:nvPr/>
          </p:nvSpPr>
          <p:spPr bwMode="auto">
            <a:xfrm flipH="1" flipV="1">
              <a:off x="4124" y="1982"/>
              <a:ext cx="70" cy="105"/>
            </a:xfrm>
            <a:prstGeom prst="line">
              <a:avLst/>
            </a:prstGeom>
            <a:noFill/>
            <a:ln w="12700">
              <a:solidFill>
                <a:schemeClr val="accent4"/>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solidFill>
                  <a:schemeClr val="accent4"/>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0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0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Aeration Processes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660" t="12433" r="3155" b="22412"/>
          <a:stretch/>
        </p:blipFill>
        <p:spPr>
          <a:xfrm>
            <a:off x="84840" y="1847652"/>
            <a:ext cx="4477733" cy="2309569"/>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32713" b="11743"/>
          <a:stretch/>
        </p:blipFill>
        <p:spPr>
          <a:xfrm>
            <a:off x="4572000" y="1847652"/>
            <a:ext cx="4480560" cy="2309569"/>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659633"/>
            <a:ext cx="4562573" cy="188728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88280" y="4341043"/>
            <a:ext cx="3048000" cy="2286000"/>
          </a:xfrm>
          <a:prstGeom prst="rect">
            <a:avLst/>
          </a:prstGeom>
        </p:spPr>
      </p:pic>
    </p:spTree>
    <p:extLst>
      <p:ext uri="{BB962C8B-B14F-4D97-AF65-F5344CB8AC3E}">
        <p14:creationId xmlns:p14="http://schemas.microsoft.com/office/powerpoint/2010/main" val="3897507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en-US" smtClean="0"/>
              <a:t>Aeration Methods</a:t>
            </a:r>
            <a:endParaRPr lang="en-US" altLang="en-US"/>
          </a:p>
        </p:txBody>
      </p:sp>
      <p:sp>
        <p:nvSpPr>
          <p:cNvPr id="28675" name="Rectangle 3"/>
          <p:cNvSpPr>
            <a:spLocks noGrp="1" noChangeArrowheads="1"/>
          </p:cNvSpPr>
          <p:nvPr>
            <p:ph idx="1"/>
          </p:nvPr>
        </p:nvSpPr>
        <p:spPr>
          <a:xfrm>
            <a:off x="457200" y="1600200"/>
            <a:ext cx="6240585" cy="4525963"/>
          </a:xfrm>
        </p:spPr>
        <p:txBody>
          <a:bodyPr/>
          <a:lstStyle/>
          <a:p>
            <a:r>
              <a:rPr lang="en-US" altLang="en-US" dirty="0" smtClean="0"/>
              <a:t>Diffused Aeration Systems: (compressed air pumped into aeration tanks)</a:t>
            </a:r>
          </a:p>
          <a:p>
            <a:pPr lvl="1"/>
            <a:r>
              <a:rPr lang="en-US" altLang="en-US" dirty="0" smtClean="0"/>
              <a:t>Porous diffusers</a:t>
            </a:r>
          </a:p>
          <a:p>
            <a:pPr lvl="2"/>
            <a:r>
              <a:rPr lang="en-US" altLang="en-US" dirty="0" smtClean="0"/>
              <a:t>Ceramic</a:t>
            </a:r>
          </a:p>
          <a:p>
            <a:pPr lvl="2"/>
            <a:r>
              <a:rPr lang="en-US" altLang="en-US" dirty="0" smtClean="0"/>
              <a:t>Plastic membranes</a:t>
            </a:r>
          </a:p>
          <a:p>
            <a:pPr lvl="1"/>
            <a:r>
              <a:rPr lang="en-US" altLang="en-US" dirty="0" smtClean="0"/>
              <a:t>Non-porous diffusers (hole in a pipe)</a:t>
            </a:r>
          </a:p>
          <a:p>
            <a:r>
              <a:rPr lang="en-US" altLang="en-US" dirty="0" smtClean="0"/>
              <a:t>Mechanical Aeration Systems</a:t>
            </a:r>
          </a:p>
          <a:p>
            <a:pPr lvl="1"/>
            <a:endParaRPr lang="en-US" altLang="en-US" dirty="0"/>
          </a:p>
        </p:txBody>
      </p:sp>
      <p:pic>
        <p:nvPicPr>
          <p:cNvPr id="28677" name="Picture 5" descr="fb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038" y="1654175"/>
            <a:ext cx="1930400" cy="2024063"/>
          </a:xfrm>
          <a:prstGeom prst="rect">
            <a:avLst/>
          </a:prstGeom>
          <a:noFill/>
          <a:extLst>
            <a:ext uri="{909E8E84-426E-40DD-AFC4-6F175D3DCCD1}">
              <a14:hiddenFill xmlns:a14="http://schemas.microsoft.com/office/drawing/2010/main">
                <a:solidFill>
                  <a:srgbClr val="FFFFFF"/>
                </a:solidFill>
              </a14:hiddenFill>
            </a:ext>
          </a:extLst>
        </p:spPr>
      </p:pic>
      <p:pic>
        <p:nvPicPr>
          <p:cNvPr id="28679" name="Picture 7" descr="Aqua-Lator_Aerator_Jetech_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8963" y="3779838"/>
            <a:ext cx="2073275" cy="29892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1" name="Rectangle 15"/>
          <p:cNvSpPr>
            <a:spLocks noGrp="1" noChangeArrowheads="1"/>
          </p:cNvSpPr>
          <p:nvPr>
            <p:ph type="title"/>
          </p:nvPr>
        </p:nvSpPr>
        <p:spPr>
          <a:xfrm>
            <a:off x="0" y="234950"/>
            <a:ext cx="7772400" cy="1143000"/>
          </a:xfrm>
        </p:spPr>
        <p:txBody>
          <a:bodyPr/>
          <a:lstStyle/>
          <a:p>
            <a:r>
              <a:rPr lang="en-US" altLang="en-US"/>
              <a:t>What Controls Oxygen Transfer?</a:t>
            </a:r>
          </a:p>
        </p:txBody>
      </p:sp>
      <p:sp>
        <p:nvSpPr>
          <p:cNvPr id="24592" name="Rectangle 16"/>
          <p:cNvSpPr>
            <a:spLocks noGrp="1" noChangeArrowheads="1"/>
          </p:cNvSpPr>
          <p:nvPr>
            <p:ph idx="1"/>
          </p:nvPr>
        </p:nvSpPr>
        <p:spPr/>
        <p:txBody>
          <a:bodyPr/>
          <a:lstStyle/>
          <a:p>
            <a:r>
              <a:rPr lang="en-US" altLang="en-US" dirty="0"/>
              <a:t>_____________________</a:t>
            </a:r>
          </a:p>
          <a:p>
            <a:r>
              <a:rPr lang="en-US" altLang="en-US" dirty="0"/>
              <a:t>_____________________ </a:t>
            </a:r>
          </a:p>
          <a:p>
            <a:pPr lvl="1"/>
            <a:r>
              <a:rPr lang="en-US" altLang="en-US" dirty="0"/>
              <a:t>_____________________</a:t>
            </a:r>
          </a:p>
          <a:p>
            <a:pPr lvl="1"/>
            <a:r>
              <a:rPr lang="en-US" altLang="en-US" dirty="0"/>
              <a:t>_____________________</a:t>
            </a:r>
          </a:p>
          <a:p>
            <a:pPr lvl="1"/>
            <a:r>
              <a:rPr lang="en-US" altLang="en-US" dirty="0"/>
              <a:t>______________________________________</a:t>
            </a:r>
          </a:p>
          <a:p>
            <a:pPr lvl="1"/>
            <a:r>
              <a:rPr lang="en-US" altLang="en-US" dirty="0"/>
              <a:t>______________________________________</a:t>
            </a:r>
          </a:p>
        </p:txBody>
      </p:sp>
      <p:sp>
        <p:nvSpPr>
          <p:cNvPr id="24580" name="Rectangle 4"/>
          <p:cNvSpPr>
            <a:spLocks noChangeArrowheads="1"/>
          </p:cNvSpPr>
          <p:nvPr/>
        </p:nvSpPr>
        <p:spPr bwMode="auto">
          <a:xfrm>
            <a:off x="1061244" y="1583531"/>
            <a:ext cx="1312862" cy="5794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3200" dirty="0">
                <a:solidFill>
                  <a:schemeClr val="accent4"/>
                </a:solidFill>
              </a:rPr>
              <a:t>Deficit</a:t>
            </a:r>
          </a:p>
        </p:txBody>
      </p:sp>
      <p:sp>
        <p:nvSpPr>
          <p:cNvPr id="24581" name="Rectangle 5"/>
          <p:cNvSpPr>
            <a:spLocks noChangeArrowheads="1"/>
          </p:cNvSpPr>
          <p:nvPr/>
        </p:nvSpPr>
        <p:spPr bwMode="auto">
          <a:xfrm>
            <a:off x="1061244" y="2187301"/>
            <a:ext cx="3265488" cy="579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3200" dirty="0">
                <a:solidFill>
                  <a:schemeClr val="accent4"/>
                </a:solidFill>
              </a:rPr>
              <a:t>transfer coefficient</a:t>
            </a:r>
          </a:p>
        </p:txBody>
      </p:sp>
      <p:sp>
        <p:nvSpPr>
          <p:cNvPr id="24582" name="Rectangle 6"/>
          <p:cNvSpPr>
            <a:spLocks noChangeArrowheads="1"/>
          </p:cNvSpPr>
          <p:nvPr/>
        </p:nvSpPr>
        <p:spPr bwMode="auto">
          <a:xfrm>
            <a:off x="1353344" y="2682601"/>
            <a:ext cx="3414713" cy="579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3200">
                <a:solidFill>
                  <a:schemeClr val="accent4"/>
                </a:solidFill>
              </a:rPr>
              <a:t>Bubble surface area</a:t>
            </a:r>
          </a:p>
        </p:txBody>
      </p:sp>
      <p:sp>
        <p:nvSpPr>
          <p:cNvPr id="24583" name="Rectangle 7"/>
          <p:cNvSpPr>
            <a:spLocks noChangeArrowheads="1"/>
          </p:cNvSpPr>
          <p:nvPr/>
        </p:nvSpPr>
        <p:spPr bwMode="auto">
          <a:xfrm>
            <a:off x="1353344" y="3209651"/>
            <a:ext cx="3821113" cy="579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3200">
                <a:solidFill>
                  <a:schemeClr val="accent4"/>
                </a:solidFill>
              </a:rPr>
              <a:t>Bubble residence time</a:t>
            </a:r>
          </a:p>
        </p:txBody>
      </p:sp>
      <p:sp>
        <p:nvSpPr>
          <p:cNvPr id="24584" name="Rectangle 8"/>
          <p:cNvSpPr>
            <a:spLocks noChangeArrowheads="1"/>
          </p:cNvSpPr>
          <p:nvPr/>
        </p:nvSpPr>
        <p:spPr bwMode="auto">
          <a:xfrm>
            <a:off x="1353344" y="3736701"/>
            <a:ext cx="2035175" cy="5794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3200">
                <a:solidFill>
                  <a:schemeClr val="accent4"/>
                </a:solidFill>
              </a:rPr>
              <a:t>Turbulence</a:t>
            </a:r>
          </a:p>
        </p:txBody>
      </p:sp>
      <p:graphicFrame>
        <p:nvGraphicFramePr>
          <p:cNvPr id="24585" name="Object 9"/>
          <p:cNvGraphicFramePr>
            <a:graphicFrameLocks noChangeAspect="1"/>
          </p:cNvGraphicFramePr>
          <p:nvPr/>
        </p:nvGraphicFramePr>
        <p:xfrm>
          <a:off x="1271588" y="5668963"/>
          <a:ext cx="3303587" cy="1101725"/>
        </p:xfrm>
        <a:graphic>
          <a:graphicData uri="http://schemas.openxmlformats.org/presentationml/2006/ole">
            <mc:AlternateContent xmlns:mc="http://schemas.openxmlformats.org/markup-compatibility/2006">
              <mc:Choice xmlns:v="urn:schemas-microsoft-com:vml" Requires="v">
                <p:oleObj spid="_x0000_s24784" name="Equation" r:id="rId4" imgW="2171520" imgH="723600" progId="Equation.DSMT4">
                  <p:embed/>
                </p:oleObj>
              </mc:Choice>
              <mc:Fallback>
                <p:oleObj name="Equation" r:id="rId4" imgW="2171520" imgH="723600" progId="Equation.DSMT4">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588" y="5668963"/>
                        <a:ext cx="3303587" cy="110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86" name="Rectangle 10"/>
          <p:cNvSpPr>
            <a:spLocks noChangeArrowheads="1"/>
          </p:cNvSpPr>
          <p:nvPr/>
        </p:nvSpPr>
        <p:spPr bwMode="auto">
          <a:xfrm>
            <a:off x="2832100" y="5424488"/>
            <a:ext cx="63119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a:cs typeface="Times New Roman" panose="02020603050405020304" pitchFamily="18" charset="0"/>
              </a:rPr>
              <a:t>overall volumetric oxygen transfer coefficient</a:t>
            </a:r>
            <a:r>
              <a:rPr lang="en-US" altLang="en-US" sz="2400"/>
              <a:t> </a:t>
            </a:r>
          </a:p>
        </p:txBody>
      </p:sp>
      <p:sp>
        <p:nvSpPr>
          <p:cNvPr id="24587" name="Line 11"/>
          <p:cNvSpPr>
            <a:spLocks noChangeShapeType="1"/>
          </p:cNvSpPr>
          <p:nvPr/>
        </p:nvSpPr>
        <p:spPr bwMode="auto">
          <a:xfrm flipH="1">
            <a:off x="2695575" y="5681663"/>
            <a:ext cx="179388" cy="280987"/>
          </a:xfrm>
          <a:prstGeom prst="line">
            <a:avLst/>
          </a:prstGeom>
          <a:noFill/>
          <a:ln w="12700">
            <a:solidFill>
              <a:schemeClr val="tx1"/>
            </a:solidFill>
            <a:round/>
            <a:headEnd type="non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graphicFrame>
        <p:nvGraphicFramePr>
          <p:cNvPr id="24588" name="Object 12"/>
          <p:cNvGraphicFramePr>
            <a:graphicFrameLocks noChangeAspect="1"/>
          </p:cNvGraphicFramePr>
          <p:nvPr>
            <p:extLst>
              <p:ext uri="{D42A27DB-BD31-4B8C-83A1-F6EECF244321}">
                <p14:modId xmlns:p14="http://schemas.microsoft.com/office/powerpoint/2010/main" val="1165086188"/>
              </p:ext>
            </p:extLst>
          </p:nvPr>
        </p:nvGraphicFramePr>
        <p:xfrm>
          <a:off x="4694237" y="2093119"/>
          <a:ext cx="579438" cy="695325"/>
        </p:xfrm>
        <a:graphic>
          <a:graphicData uri="http://schemas.openxmlformats.org/presentationml/2006/ole">
            <mc:AlternateContent xmlns:mc="http://schemas.openxmlformats.org/markup-compatibility/2006">
              <mc:Choice xmlns:v="urn:schemas-microsoft-com:vml" Requires="v">
                <p:oleObj spid="_x0000_s24785" name="Equation" r:id="rId6" imgW="380880" imgH="457200" progId="Equation.DSMT4">
                  <p:embed/>
                </p:oleObj>
              </mc:Choice>
              <mc:Fallback>
                <p:oleObj name="Equation" r:id="rId6" imgW="380880" imgH="457200" progId="Equation.DSMT4">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4237" y="2093119"/>
                        <a:ext cx="579438" cy="6953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9" name="Object 13"/>
          <p:cNvGraphicFramePr>
            <a:graphicFrameLocks noChangeAspect="1"/>
          </p:cNvGraphicFramePr>
          <p:nvPr>
            <p:extLst>
              <p:ext uri="{D42A27DB-BD31-4B8C-83A1-F6EECF244321}">
                <p14:modId xmlns:p14="http://schemas.microsoft.com/office/powerpoint/2010/main" val="2092915981"/>
              </p:ext>
            </p:extLst>
          </p:nvPr>
        </p:nvGraphicFramePr>
        <p:xfrm>
          <a:off x="2804319" y="1639093"/>
          <a:ext cx="1312862" cy="423863"/>
        </p:xfrm>
        <a:graphic>
          <a:graphicData uri="http://schemas.openxmlformats.org/presentationml/2006/ole">
            <mc:AlternateContent xmlns:mc="http://schemas.openxmlformats.org/markup-compatibility/2006">
              <mc:Choice xmlns:v="urn:schemas-microsoft-com:vml" Requires="v">
                <p:oleObj spid="_x0000_s24786" name="Equation" r:id="rId8" imgW="863280" imgH="279360" progId="Equation.DSMT4">
                  <p:embed/>
                </p:oleObj>
              </mc:Choice>
              <mc:Fallback>
                <p:oleObj name="Equation" r:id="rId8" imgW="863280" imgH="279360" progId="Equation.DSMT4">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04319" y="1639093"/>
                        <a:ext cx="1312862" cy="4238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90" name="Rectangle 14"/>
          <p:cNvSpPr>
            <a:spLocks noChangeArrowheads="1"/>
          </p:cNvSpPr>
          <p:nvPr/>
        </p:nvSpPr>
        <p:spPr bwMode="auto">
          <a:xfrm>
            <a:off x="1353344" y="4238107"/>
            <a:ext cx="7332663" cy="5794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sz="3200">
                <a:solidFill>
                  <a:schemeClr val="accent4"/>
                </a:solidFill>
              </a:rPr>
              <a:t>Bubble pressure (depth and surface tension)</a:t>
            </a:r>
          </a:p>
        </p:txBody>
      </p:sp>
      <p:sp>
        <p:nvSpPr>
          <p:cNvPr id="24593" name="AutoShape 17"/>
          <p:cNvSpPr>
            <a:spLocks noChangeArrowheads="1"/>
          </p:cNvSpPr>
          <p:nvPr/>
        </p:nvSpPr>
        <p:spPr bwMode="auto">
          <a:xfrm>
            <a:off x="5715000" y="1906588"/>
            <a:ext cx="3233738" cy="2252662"/>
          </a:xfrm>
          <a:prstGeom prst="cloudCallout">
            <a:avLst>
              <a:gd name="adj1" fmla="val -90699"/>
              <a:gd name="adj2" fmla="val -39431"/>
            </a:avLst>
          </a:pr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en-US">
                <a:solidFill>
                  <a:schemeClr val="accent4"/>
                </a:solidFill>
              </a:rPr>
              <a:t>What is C* at the bottom of a 10 m water tank?</a:t>
            </a:r>
          </a:p>
        </p:txBody>
      </p:sp>
      <p:sp>
        <p:nvSpPr>
          <p:cNvPr id="24594" name="AutoShape 18"/>
          <p:cNvSpPr>
            <a:spLocks noChangeArrowheads="1"/>
          </p:cNvSpPr>
          <p:nvPr/>
        </p:nvSpPr>
        <p:spPr bwMode="auto">
          <a:xfrm>
            <a:off x="5719763" y="1906588"/>
            <a:ext cx="3233737" cy="2252662"/>
          </a:xfrm>
          <a:prstGeom prst="cloudCallout">
            <a:avLst>
              <a:gd name="adj1" fmla="val -60556"/>
              <a:gd name="adj2" fmla="val 39431"/>
            </a:avLst>
          </a:prstGeom>
          <a:noFill/>
          <a:ln w="12700">
            <a:solidFill>
              <a:schemeClr val="tx1"/>
            </a:solidFill>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en-US" dirty="0">
                <a:solidFill>
                  <a:schemeClr val="accent4"/>
                </a:solidFill>
              </a:rPr>
              <a:t>How could you change residence time?</a:t>
            </a:r>
          </a:p>
        </p:txBody>
      </p:sp>
      <p:pic>
        <p:nvPicPr>
          <p:cNvPr id="24716" name="Picture 14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7934325" y="0"/>
            <a:ext cx="1209675" cy="1520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458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4581">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458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4582">
                                            <p:txEl>
                                              <p:pRg st="0" end="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24583">
                                            <p:txEl>
                                              <p:pRg st="0" end="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4584">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24590">
                                            <p:txEl>
                                              <p:pRg st="0" end="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593"/>
                                        </p:tgtEl>
                                        <p:attrNameLst>
                                          <p:attrName>style.visibility</p:attrName>
                                        </p:attrNameLst>
                                      </p:cBhvr>
                                      <p:to>
                                        <p:strVal val="visible"/>
                                      </p:to>
                                    </p:set>
                                  </p:childTnLst>
                                  <p:subTnLst>
                                    <p:set>
                                      <p:cBhvr override="childStyle">
                                        <p:cTn dur="1" fill="hold" display="0" masterRel="nextClick" afterEffect="1"/>
                                        <p:tgtEl>
                                          <p:spTgt spid="24593"/>
                                        </p:tgtEl>
                                        <p:attrNameLst>
                                          <p:attrName>style.visibility</p:attrName>
                                        </p:attrNameLst>
                                      </p:cBhvr>
                                      <p:to>
                                        <p:strVal val="hidden"/>
                                      </p:to>
                                    </p:set>
                                  </p:sub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594"/>
                                        </p:tgtEl>
                                        <p:attrNameLst>
                                          <p:attrName>style.visibility</p:attrName>
                                        </p:attrNameLst>
                                      </p:cBhvr>
                                      <p:to>
                                        <p:strVal val="visible"/>
                                      </p:to>
                                    </p:set>
                                  </p:childTnLst>
                                  <p:subTnLst>
                                    <p:set>
                                      <p:cBhvr override="childStyle">
                                        <p:cTn dur="1" fill="hold" display="0" masterRel="nextClick" afterEffect="1"/>
                                        <p:tgtEl>
                                          <p:spTgt spid="2459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build="p" autoUpdateAnimBg="0"/>
      <p:bldP spid="24581" grpId="0" build="p" autoUpdateAnimBg="0"/>
      <p:bldP spid="24582" grpId="0" build="p" autoUpdateAnimBg="0"/>
      <p:bldP spid="24583" grpId="0" build="p" autoUpdateAnimBg="0"/>
      <p:bldP spid="24584" grpId="0" build="p" autoUpdateAnimBg="0"/>
      <p:bldP spid="24590" grpId="0" build="p" autoUpdateAnimBg="0"/>
      <p:bldP spid="24593" grpId="0" animBg="1"/>
      <p:bldP spid="2459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5"/>
          <p:cNvSpPr>
            <a:spLocks noGrp="1" noChangeArrowheads="1"/>
          </p:cNvSpPr>
          <p:nvPr>
            <p:ph type="title"/>
          </p:nvPr>
        </p:nvSpPr>
        <p:spPr/>
        <p:txBody>
          <a:bodyPr/>
          <a:lstStyle/>
          <a:p>
            <a:r>
              <a:rPr lang="en-US" altLang="en-US" smtClean="0"/>
              <a:t>What is         ?</a:t>
            </a:r>
            <a:endParaRPr lang="en-US" altLang="en-US" dirty="0"/>
          </a:p>
        </p:txBody>
      </p:sp>
      <p:graphicFrame>
        <p:nvGraphicFramePr>
          <p:cNvPr id="14" name="Object 4"/>
          <p:cNvGraphicFramePr>
            <a:graphicFrameLocks noChangeAspect="1"/>
          </p:cNvGraphicFramePr>
          <p:nvPr>
            <p:extLst>
              <p:ext uri="{D42A27DB-BD31-4B8C-83A1-F6EECF244321}">
                <p14:modId xmlns:p14="http://schemas.microsoft.com/office/powerpoint/2010/main" val="2589688712"/>
              </p:ext>
            </p:extLst>
          </p:nvPr>
        </p:nvGraphicFramePr>
        <p:xfrm>
          <a:off x="5127869" y="397413"/>
          <a:ext cx="671145" cy="805374"/>
        </p:xfrm>
        <a:graphic>
          <a:graphicData uri="http://schemas.openxmlformats.org/presentationml/2006/ole">
            <mc:AlternateContent xmlns:mc="http://schemas.openxmlformats.org/markup-compatibility/2006">
              <mc:Choice xmlns:v="urn:schemas-microsoft-com:vml" Requires="v">
                <p:oleObj spid="_x0000_s59421" name="Equation" r:id="rId4" imgW="380880" imgH="457200" progId="Equation.DSMT4">
                  <p:embed/>
                </p:oleObj>
              </mc:Choice>
              <mc:Fallback>
                <p:oleObj name="Equation" r:id="rId4" imgW="380880" imgH="457200" progId="Equation.DSMT4">
                  <p:embed/>
                  <p:pic>
                    <p:nvPicPr>
                      <p:cNvPr id="5939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869" y="397413"/>
                        <a:ext cx="671145" cy="805374"/>
                      </a:xfrm>
                      <a:prstGeom prst="rect">
                        <a:avLst/>
                      </a:prstGeom>
                      <a:noFill/>
                      <a:ln>
                        <a:noFill/>
                      </a:ln>
                      <a:effectLst/>
                      <a:extLst/>
                    </p:spPr>
                  </p:pic>
                </p:oleObj>
              </mc:Fallback>
            </mc:AlternateContent>
          </a:graphicData>
        </a:graphic>
      </p:graphicFrame>
      <p:sp>
        <p:nvSpPr>
          <p:cNvPr id="11" name="Content Placeholder 10"/>
          <p:cNvSpPr>
            <a:spLocks noGrp="1"/>
          </p:cNvSpPr>
          <p:nvPr>
            <p:ph idx="1"/>
          </p:nvPr>
        </p:nvSpPr>
        <p:spPr/>
        <p:txBody>
          <a:bodyPr/>
          <a:lstStyle/>
          <a:p>
            <a:r>
              <a:rPr lang="en-US" altLang="en-US" sz="2800" dirty="0"/>
              <a:t>Overall volumetric gas transfer coefficient</a:t>
            </a:r>
          </a:p>
          <a:p>
            <a:r>
              <a:rPr lang="en-US" altLang="en-US" sz="2800" dirty="0"/>
              <a:t>v is for volumetric (it is based on the volume of the reactor rather than the more fundamental and illusive quantity of the interfacial area)</a:t>
            </a:r>
          </a:p>
          <a:p>
            <a:r>
              <a:rPr lang="en-US" altLang="en-US" sz="2800" dirty="0"/>
              <a:t>l is for the liquid phase. The liquid phase transfer is the slow step in this process (gas phase transfer is very rapid) and thus liquid phase resistance completely dominates the gas transfer</a:t>
            </a:r>
          </a:p>
          <a:p>
            <a:r>
              <a:rPr lang="en-US" altLang="en-US" sz="2800" dirty="0"/>
              <a:t>A first order reaction coefficient with units of 1/t</a:t>
            </a:r>
          </a:p>
          <a:p>
            <a:endParaRPr lang="en-US" sz="2800" dirty="0"/>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chor="b"/>
          <a:lstStyle/>
          <a:p>
            <a:r>
              <a:rPr lang="en-US" altLang="en-US"/>
              <a:t>Aeration:</a:t>
            </a:r>
            <a:br>
              <a:rPr lang="en-US" altLang="en-US"/>
            </a:br>
            <a:r>
              <a:rPr lang="en-US" altLang="en-US"/>
              <a:t>Initial Oxygen Deficit, No BOD</a:t>
            </a:r>
          </a:p>
        </p:txBody>
      </p:sp>
      <p:graphicFrame>
        <p:nvGraphicFramePr>
          <p:cNvPr id="23580" name="Object 28"/>
          <p:cNvGraphicFramePr>
            <a:graphicFrameLocks noGrp="1" noChangeAspect="1"/>
          </p:cNvGraphicFramePr>
          <p:nvPr>
            <p:ph idx="1"/>
          </p:nvPr>
        </p:nvGraphicFramePr>
        <p:xfrm>
          <a:off x="3321050" y="4692650"/>
          <a:ext cx="2171700" cy="723900"/>
        </p:xfrm>
        <a:graphic>
          <a:graphicData uri="http://schemas.openxmlformats.org/presentationml/2006/ole">
            <mc:AlternateContent xmlns:mc="http://schemas.openxmlformats.org/markup-compatibility/2006">
              <mc:Choice xmlns:v="urn:schemas-microsoft-com:vml" Requires="v">
                <p:oleObj spid="_x0000_s23625" name="Equation" r:id="rId4" imgW="2171520" imgH="723600" progId="Equation.DSMT4">
                  <p:embed/>
                </p:oleObj>
              </mc:Choice>
              <mc:Fallback>
                <p:oleObj name="Equation" r:id="rId4" imgW="2171520" imgH="723600" progId="Equation.DSMT4">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1050" y="4692650"/>
                        <a:ext cx="2171700" cy="723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3555" name="Group 3"/>
          <p:cNvGrpSpPr>
            <a:grpSpLocks/>
          </p:cNvGrpSpPr>
          <p:nvPr/>
        </p:nvGrpSpPr>
        <p:grpSpPr bwMode="auto">
          <a:xfrm>
            <a:off x="849313" y="1754188"/>
            <a:ext cx="7291387" cy="3959225"/>
            <a:chOff x="535" y="1009"/>
            <a:chExt cx="4593" cy="2494"/>
          </a:xfrm>
        </p:grpSpPr>
        <p:sp>
          <p:nvSpPr>
            <p:cNvPr id="23556" name="Line 4"/>
            <p:cNvSpPr>
              <a:spLocks noChangeShapeType="1"/>
            </p:cNvSpPr>
            <p:nvPr/>
          </p:nvSpPr>
          <p:spPr bwMode="auto">
            <a:xfrm>
              <a:off x="932" y="1362"/>
              <a:ext cx="0" cy="2008"/>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7" name="Line 5"/>
            <p:cNvSpPr>
              <a:spLocks noChangeShapeType="1"/>
            </p:cNvSpPr>
            <p:nvPr/>
          </p:nvSpPr>
          <p:spPr bwMode="auto">
            <a:xfrm>
              <a:off x="936" y="3374"/>
              <a:ext cx="392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8" name="Line 6"/>
            <p:cNvSpPr>
              <a:spLocks noChangeShapeType="1"/>
            </p:cNvSpPr>
            <p:nvPr/>
          </p:nvSpPr>
          <p:spPr bwMode="auto">
            <a:xfrm>
              <a:off x="888" y="1598"/>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559" name="Rectangle 7"/>
            <p:cNvSpPr>
              <a:spLocks noChangeArrowheads="1"/>
            </p:cNvSpPr>
            <p:nvPr/>
          </p:nvSpPr>
          <p:spPr bwMode="auto">
            <a:xfrm>
              <a:off x="535" y="1441"/>
              <a:ext cx="325"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400">
                  <a:latin typeface="Book Antiqua" panose="02040602050305030304" pitchFamily="18" charset="0"/>
                </a:rPr>
                <a:t>C*</a:t>
              </a:r>
            </a:p>
          </p:txBody>
        </p:sp>
        <p:sp>
          <p:nvSpPr>
            <p:cNvPr id="23560" name="Rectangle 8"/>
            <p:cNvSpPr>
              <a:spLocks noChangeArrowheads="1"/>
            </p:cNvSpPr>
            <p:nvPr/>
          </p:nvSpPr>
          <p:spPr bwMode="auto">
            <a:xfrm>
              <a:off x="823" y="1009"/>
              <a:ext cx="250"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400">
                  <a:latin typeface="Book Antiqua" panose="02040602050305030304" pitchFamily="18" charset="0"/>
                </a:rPr>
                <a:t>C</a:t>
              </a:r>
            </a:p>
          </p:txBody>
        </p:sp>
        <p:sp>
          <p:nvSpPr>
            <p:cNvPr id="23561" name="Rectangle 9"/>
            <p:cNvSpPr>
              <a:spLocks noChangeArrowheads="1"/>
            </p:cNvSpPr>
            <p:nvPr/>
          </p:nvSpPr>
          <p:spPr bwMode="auto">
            <a:xfrm>
              <a:off x="4951" y="3217"/>
              <a:ext cx="177"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400">
                  <a:latin typeface="Book Antiqua" panose="02040602050305030304" pitchFamily="18" charset="0"/>
                </a:rPr>
                <a:t>t</a:t>
              </a:r>
            </a:p>
          </p:txBody>
        </p:sp>
      </p:grpSp>
      <p:sp>
        <p:nvSpPr>
          <p:cNvPr id="23562" name="Rectangle 10"/>
          <p:cNvSpPr>
            <a:spLocks noChangeArrowheads="1"/>
          </p:cNvSpPr>
          <p:nvPr/>
        </p:nvSpPr>
        <p:spPr bwMode="auto">
          <a:xfrm>
            <a:off x="6159500" y="2097088"/>
            <a:ext cx="1903413"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r>
              <a:rPr lang="en-US" altLang="en-US" sz="2400">
                <a:latin typeface="Book Antiqua" panose="02040602050305030304" pitchFamily="18" charset="0"/>
              </a:rPr>
              <a:t>D</a:t>
            </a:r>
            <a:r>
              <a:rPr lang="en-US" altLang="en-US" sz="2400" baseline="-25000">
                <a:latin typeface="Book Antiqua" panose="02040602050305030304" pitchFamily="18" charset="0"/>
              </a:rPr>
              <a:t>o</a:t>
            </a:r>
            <a:r>
              <a:rPr lang="en-US" altLang="en-US" sz="2400">
                <a:latin typeface="Book Antiqua" panose="02040602050305030304" pitchFamily="18" charset="0"/>
              </a:rPr>
              <a:t> = 5 mg/L</a:t>
            </a:r>
          </a:p>
        </p:txBody>
      </p:sp>
      <p:sp>
        <p:nvSpPr>
          <p:cNvPr id="23569" name="Freeform 17"/>
          <p:cNvSpPr>
            <a:spLocks/>
          </p:cNvSpPr>
          <p:nvPr/>
        </p:nvSpPr>
        <p:spPr bwMode="auto">
          <a:xfrm>
            <a:off x="1524000" y="2667000"/>
            <a:ext cx="4116388" cy="1611313"/>
          </a:xfrm>
          <a:custGeom>
            <a:avLst/>
            <a:gdLst>
              <a:gd name="T0" fmla="*/ 0 w 2593"/>
              <a:gd name="T1" fmla="*/ 1015 h 1015"/>
              <a:gd name="T2" fmla="*/ 2593 w 2593"/>
              <a:gd name="T3" fmla="*/ 0 h 1015"/>
            </a:gdLst>
            <a:ahLst/>
            <a:cxnLst>
              <a:cxn ang="0">
                <a:pos x="T0" y="T1"/>
              </a:cxn>
              <a:cxn ang="0">
                <a:pos x="T2" y="T3"/>
              </a:cxn>
            </a:cxnLst>
            <a:rect l="0" t="0" r="r" b="b"/>
            <a:pathLst>
              <a:path w="2593" h="1015">
                <a:moveTo>
                  <a:pt x="0" y="1015"/>
                </a:moveTo>
                <a:cubicBezTo>
                  <a:pt x="294" y="654"/>
                  <a:pt x="1062" y="0"/>
                  <a:pt x="2593" y="0"/>
                </a:cubicBezTo>
              </a:path>
            </a:pathLst>
          </a:custGeom>
          <a:noFill/>
          <a:ln w="38100" cap="flat" cmpd="sng">
            <a:solidFill>
              <a:schemeClr val="accent4"/>
            </a:solidFill>
            <a:prstDash val="solid"/>
            <a:round/>
            <a:headEnd type="none" w="lg" len="med"/>
            <a:tailEnd type="none" w="lg"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3570" name="Line 18"/>
          <p:cNvSpPr>
            <a:spLocks noChangeShapeType="1"/>
          </p:cNvSpPr>
          <p:nvPr/>
        </p:nvSpPr>
        <p:spPr bwMode="auto">
          <a:xfrm flipH="1">
            <a:off x="381000" y="4267200"/>
            <a:ext cx="914400" cy="0"/>
          </a:xfrm>
          <a:prstGeom prst="line">
            <a:avLst/>
          </a:prstGeom>
          <a:noFill/>
          <a:ln w="12700">
            <a:solidFill>
              <a:schemeClr val="tx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3571" name="Line 19"/>
          <p:cNvSpPr>
            <a:spLocks noChangeShapeType="1"/>
          </p:cNvSpPr>
          <p:nvPr/>
        </p:nvSpPr>
        <p:spPr bwMode="auto">
          <a:xfrm>
            <a:off x="304800" y="2692400"/>
            <a:ext cx="539750" cy="0"/>
          </a:xfrm>
          <a:prstGeom prst="line">
            <a:avLst/>
          </a:prstGeom>
          <a:noFill/>
          <a:ln w="12700">
            <a:solidFill>
              <a:schemeClr val="tx1"/>
            </a:solidFill>
            <a:round/>
            <a:headEnd type="none" w="lg" len="med"/>
            <a:tailEnd type="non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23572" name="Line 20"/>
          <p:cNvSpPr>
            <a:spLocks noChangeShapeType="1"/>
          </p:cNvSpPr>
          <p:nvPr/>
        </p:nvSpPr>
        <p:spPr bwMode="auto">
          <a:xfrm>
            <a:off x="598488" y="2692400"/>
            <a:ext cx="0" cy="1574800"/>
          </a:xfrm>
          <a:prstGeom prst="line">
            <a:avLst/>
          </a:prstGeom>
          <a:noFill/>
          <a:ln w="12700">
            <a:solidFill>
              <a:schemeClr val="tx1"/>
            </a:solidFill>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
        <p:nvSpPr>
          <p:cNvPr id="23573" name="Rectangle 21"/>
          <p:cNvSpPr>
            <a:spLocks noChangeArrowheads="1"/>
          </p:cNvSpPr>
          <p:nvPr/>
        </p:nvSpPr>
        <p:spPr bwMode="auto">
          <a:xfrm>
            <a:off x="73025" y="3176588"/>
            <a:ext cx="1220788" cy="51911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altLang="en-US" dirty="0">
                <a:solidFill>
                  <a:schemeClr val="accent4"/>
                </a:solidFill>
              </a:rPr>
              <a:t>5 mg/L</a:t>
            </a:r>
          </a:p>
        </p:txBody>
      </p:sp>
      <p:sp>
        <p:nvSpPr>
          <p:cNvPr id="23575" name="Rectangle 23"/>
          <p:cNvSpPr>
            <a:spLocks noChangeArrowheads="1"/>
          </p:cNvSpPr>
          <p:nvPr/>
        </p:nvSpPr>
        <p:spPr bwMode="auto">
          <a:xfrm>
            <a:off x="527050" y="5981700"/>
            <a:ext cx="814705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latin typeface="Book Antiqua" panose="02040602050305030304" pitchFamily="18" charset="0"/>
              </a:rPr>
              <a:t>C* = oxygen concentration in equilibrium with atmosphere</a:t>
            </a:r>
          </a:p>
        </p:txBody>
      </p:sp>
      <p:grpSp>
        <p:nvGrpSpPr>
          <p:cNvPr id="23579" name="Group 27"/>
          <p:cNvGrpSpPr>
            <a:grpSpLocks/>
          </p:cNvGrpSpPr>
          <p:nvPr/>
        </p:nvGrpSpPr>
        <p:grpSpPr bwMode="auto">
          <a:xfrm>
            <a:off x="2154238" y="4144963"/>
            <a:ext cx="5381625" cy="461962"/>
            <a:chOff x="2180" y="2466"/>
            <a:chExt cx="3390" cy="291"/>
          </a:xfrm>
        </p:grpSpPr>
        <p:sp>
          <p:nvSpPr>
            <p:cNvPr id="23577" name="Text Box 25"/>
            <p:cNvSpPr txBox="1">
              <a:spLocks noChangeArrowheads="1"/>
            </p:cNvSpPr>
            <p:nvPr/>
          </p:nvSpPr>
          <p:spPr bwMode="auto">
            <a:xfrm>
              <a:off x="2180" y="2469"/>
              <a:ext cx="3390"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Where is the best data for calculating       ?</a:t>
              </a:r>
            </a:p>
          </p:txBody>
        </p:sp>
        <p:graphicFrame>
          <p:nvGraphicFramePr>
            <p:cNvPr id="23578" name="Object 26"/>
            <p:cNvGraphicFramePr>
              <a:graphicFrameLocks noChangeAspect="1"/>
            </p:cNvGraphicFramePr>
            <p:nvPr/>
          </p:nvGraphicFramePr>
          <p:xfrm>
            <a:off x="5148" y="2466"/>
            <a:ext cx="242" cy="290"/>
          </p:xfrm>
          <a:graphic>
            <a:graphicData uri="http://schemas.openxmlformats.org/presentationml/2006/ole">
              <mc:AlternateContent xmlns:mc="http://schemas.openxmlformats.org/markup-compatibility/2006">
                <mc:Choice xmlns:v="urn:schemas-microsoft-com:vml" Requires="v">
                  <p:oleObj spid="_x0000_s23626" name="Equation" r:id="rId6" imgW="380880" imgH="457200" progId="Equation.DSMT4">
                    <p:embed/>
                  </p:oleObj>
                </mc:Choice>
                <mc:Fallback>
                  <p:oleObj name="Equation" r:id="rId6" imgW="380880" imgH="457200" progId="Equation.DSMT4">
                    <p:embed/>
                    <p:pic>
                      <p:nvPicPr>
                        <p:cNvPr id="0" name="Object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 y="2466"/>
                          <a:ext cx="242" cy="2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23582" name="Freeform 30"/>
          <p:cNvSpPr>
            <a:spLocks/>
          </p:cNvSpPr>
          <p:nvPr/>
        </p:nvSpPr>
        <p:spPr bwMode="auto">
          <a:xfrm>
            <a:off x="1954213" y="3940175"/>
            <a:ext cx="7099300" cy="479425"/>
          </a:xfrm>
          <a:custGeom>
            <a:avLst/>
            <a:gdLst>
              <a:gd name="T0" fmla="*/ 3586 w 4472"/>
              <a:gd name="T1" fmla="*/ 302 h 302"/>
              <a:gd name="T2" fmla="*/ 3874 w 4472"/>
              <a:gd name="T3" fmla="*/ 49 h 302"/>
              <a:gd name="T4" fmla="*/ 0 w 4472"/>
              <a:gd name="T5" fmla="*/ 5 h 302"/>
            </a:gdLst>
            <a:ahLst/>
            <a:cxnLst>
              <a:cxn ang="0">
                <a:pos x="T0" y="T1"/>
              </a:cxn>
              <a:cxn ang="0">
                <a:pos x="T2" y="T3"/>
              </a:cxn>
              <a:cxn ang="0">
                <a:pos x="T4" y="T5"/>
              </a:cxn>
            </a:cxnLst>
            <a:rect l="0" t="0" r="r" b="b"/>
            <a:pathLst>
              <a:path w="4472" h="302">
                <a:moveTo>
                  <a:pt x="3586" y="302"/>
                </a:moveTo>
                <a:cubicBezTo>
                  <a:pt x="4029" y="200"/>
                  <a:pt x="4472" y="98"/>
                  <a:pt x="3874" y="49"/>
                </a:cubicBezTo>
                <a:cubicBezTo>
                  <a:pt x="3276" y="0"/>
                  <a:pt x="1638" y="2"/>
                  <a:pt x="0" y="5"/>
                </a:cubicBezTo>
              </a:path>
            </a:pathLst>
          </a:custGeom>
          <a:noFill/>
          <a:ln w="38100" cap="flat" cmpd="sng">
            <a:solidFill>
              <a:schemeClr val="accent4"/>
            </a:solidFill>
            <a:prstDash val="solid"/>
            <a:round/>
            <a:headEnd type="none" w="lg"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35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23569"/>
                                        </p:tgtEl>
                                        <p:attrNameLst>
                                          <p:attrName>style.visibility</p:attrName>
                                        </p:attrNameLst>
                                      </p:cBhvr>
                                      <p:to>
                                        <p:strVal val="visible"/>
                                      </p:to>
                                    </p:set>
                                    <p:animEffect transition="in" filter="wipe(left)">
                                      <p:cBhvr>
                                        <p:cTn id="11" dur="500"/>
                                        <p:tgtEl>
                                          <p:spTgt spid="2356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2357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0"/>
                                          </p:stCondLst>
                                        </p:cTn>
                                        <p:tgtEl>
                                          <p:spTgt spid="23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73" grpId="0" animBg="1" autoUpdateAnimBg="0"/>
    </p:bldLst>
  </p:timing>
</p:sld>
</file>

<file path=ppt/theme/theme1.xml><?xml version="1.0" encoding="utf-8"?>
<a:theme xmlns:a="http://schemas.openxmlformats.org/drawingml/2006/main" name="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4540 2016</Template>
  <TotalTime>8482</TotalTime>
  <Words>1024</Words>
  <Application>Microsoft Office PowerPoint</Application>
  <PresentationFormat>On-screen Show (4:3)</PresentationFormat>
  <Paragraphs>181</Paragraphs>
  <Slides>21</Slides>
  <Notes>21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9" baseType="lpstr">
      <vt:lpstr>Arial</vt:lpstr>
      <vt:lpstr>Book Antiqua</vt:lpstr>
      <vt:lpstr>Candara</vt:lpstr>
      <vt:lpstr>Symbol</vt:lpstr>
      <vt:lpstr>Times New Roman</vt:lpstr>
      <vt:lpstr>Wingdings</vt:lpstr>
      <vt:lpstr>Lecture 4540 2016</vt:lpstr>
      <vt:lpstr>Equation</vt:lpstr>
      <vt:lpstr>PowerPoint Presentation</vt:lpstr>
      <vt:lpstr>Oxygen Probe</vt:lpstr>
      <vt:lpstr>Dissolved Oxygen Probe: Theory</vt:lpstr>
      <vt:lpstr>Dissolved Oxygen Probe: Calibration</vt:lpstr>
      <vt:lpstr>Aeration Processes</vt:lpstr>
      <vt:lpstr>Aeration Methods</vt:lpstr>
      <vt:lpstr>What Controls Oxygen Transfer?</vt:lpstr>
      <vt:lpstr>What is         ?</vt:lpstr>
      <vt:lpstr>Aeration: Initial Oxygen Deficit, No BOD</vt:lpstr>
      <vt:lpstr>Measuring the Transfer Coefficient</vt:lpstr>
      <vt:lpstr>Oxygen Transfer Efficiency (OTE)</vt:lpstr>
      <vt:lpstr>Oxygen Transfer Efficiency:  O2 dissolved / O2 delivered</vt:lpstr>
      <vt:lpstr>Preparation for Lab</vt:lpstr>
      <vt:lpstr>ProCoDA</vt:lpstr>
      <vt:lpstr>Air flow control system</vt:lpstr>
      <vt:lpstr>Calibration</vt:lpstr>
      <vt:lpstr>After Calibration</vt:lpstr>
      <vt:lpstr>Needle valve role?</vt:lpstr>
      <vt:lpstr>Aeration Analysis</vt:lpstr>
      <vt:lpstr>Data Hints</vt:lpstr>
      <vt:lpstr>An empirical model for the oxygen transfer coefficient?</vt:lpstr>
    </vt:vector>
  </TitlesOfParts>
  <Company>Cornell 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NRP: Oxygen Requirements</dc:title>
  <dc:creator>Monroe Weber-Shirk</dc:creator>
  <cp:lastModifiedBy>Monroe Weber-Shirk</cp:lastModifiedBy>
  <cp:revision>98</cp:revision>
  <cp:lastPrinted>2017-12-22T17:19:42Z</cp:lastPrinted>
  <dcterms:created xsi:type="dcterms:W3CDTF">2002-02-14T18:29:23Z</dcterms:created>
  <dcterms:modified xsi:type="dcterms:W3CDTF">2019-02-25T22:40:20Z</dcterms:modified>
</cp:coreProperties>
</file>